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362" r:id="rId3"/>
    <p:sldId id="364" r:id="rId4"/>
    <p:sldId id="371" r:id="rId5"/>
    <p:sldId id="318" r:id="rId6"/>
    <p:sldId id="321" r:id="rId7"/>
    <p:sldId id="323" r:id="rId8"/>
    <p:sldId id="324" r:id="rId9"/>
    <p:sldId id="367" r:id="rId10"/>
    <p:sldId id="374" r:id="rId11"/>
    <p:sldId id="325" r:id="rId12"/>
    <p:sldId id="326" r:id="rId13"/>
    <p:sldId id="372" r:id="rId14"/>
    <p:sldId id="356" r:id="rId15"/>
    <p:sldId id="381" r:id="rId16"/>
    <p:sldId id="382" r:id="rId17"/>
    <p:sldId id="375" r:id="rId18"/>
    <p:sldId id="376" r:id="rId19"/>
    <p:sldId id="383" r:id="rId20"/>
    <p:sldId id="378" r:id="rId21"/>
    <p:sldId id="380" r:id="rId22"/>
    <p:sldId id="373" r:id="rId23"/>
    <p:sldId id="335" r:id="rId24"/>
    <p:sldId id="336" r:id="rId25"/>
    <p:sldId id="377" r:id="rId26"/>
    <p:sldId id="338" r:id="rId27"/>
    <p:sldId id="369" r:id="rId28"/>
    <p:sldId id="370" r:id="rId29"/>
    <p:sldId id="366" r:id="rId30"/>
    <p:sldId id="314" r:id="rId31"/>
    <p:sldId id="361" r:id="rId32"/>
    <p:sldId id="359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71"/>
            <p14:sldId id="318"/>
            <p14:sldId id="321"/>
            <p14:sldId id="323"/>
            <p14:sldId id="324"/>
            <p14:sldId id="367"/>
            <p14:sldId id="374"/>
          </p14:sldIdLst>
        </p14:section>
        <p14:section name="Our work" id="{B022AD40-F095-4D34-B68E-1559EE7EBF86}">
          <p14:sldIdLst>
            <p14:sldId id="325"/>
            <p14:sldId id="326"/>
            <p14:sldId id="372"/>
            <p14:sldId id="356"/>
            <p14:sldId id="381"/>
            <p14:sldId id="382"/>
            <p14:sldId id="375"/>
            <p14:sldId id="376"/>
            <p14:sldId id="383"/>
            <p14:sldId id="378"/>
            <p14:sldId id="380"/>
          </p14:sldIdLst>
        </p14:section>
        <p14:section name="New Scheduler" id="{72CF4C10-202F-4CD7-87B1-D2A9B4F354E8}">
          <p14:sldIdLst>
            <p14:sldId id="373"/>
            <p14:sldId id="335"/>
            <p14:sldId id="336"/>
            <p14:sldId id="377"/>
            <p14:sldId id="338"/>
            <p14:sldId id="369"/>
            <p14:sldId id="370"/>
            <p14:sldId id="366"/>
            <p14:sldId id="314"/>
          </p14:sldIdLst>
        </p14:section>
        <p14:section name="Hidden" id="{FCB711A0-DC27-4674-80F4-C1CB45E584A3}">
          <p14:sldIdLst>
            <p14:sldId id="361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FF7"/>
    <a:srgbClr val="00A6D6"/>
    <a:srgbClr val="2E8AA2"/>
    <a:srgbClr val="D6320B"/>
    <a:srgbClr val="98DAEC"/>
    <a:srgbClr val="42BBDD"/>
    <a:srgbClr val="D69C0B"/>
    <a:srgbClr val="AEE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8" autoAdjust="0"/>
    <p:restoredTop sz="85899" autoAdjust="0"/>
  </p:normalViewPr>
  <p:slideViewPr>
    <p:cSldViewPr snapToGrid="0">
      <p:cViewPr>
        <p:scale>
          <a:sx n="200" d="100"/>
          <a:sy n="200" d="100"/>
        </p:scale>
        <p:origin x="-936" y="-37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17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20/08/2020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20/08/2020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CLUSTER: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Higher confidence in the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Test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Evaluate more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667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task: Task that controls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628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400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1122363"/>
            <a:ext cx="78867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3602038"/>
            <a:ext cx="78867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20/08/2020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20/08/2020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20/08/2020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20/08/2020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20/08/2020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20/08/2020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8"/>
            <a:ext cx="3868340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8"/>
            <a:ext cx="3887391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20/08/2020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20/08/2020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20/08/2020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20/08/2020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20/08/2020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9144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96047"/>
            <a:ext cx="78867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13617" y="6356353"/>
            <a:ext cx="1572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20/08/2020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1" y="6356353"/>
            <a:ext cx="1339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7881647" y="6189178"/>
            <a:ext cx="1178043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99753" y="6339727"/>
            <a:ext cx="9141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050" dirty="0">
                <a:solidFill>
                  <a:schemeClr val="bg1"/>
                </a:solidFill>
              </a:rPr>
              <a:t>J</a:t>
            </a:r>
            <a:r>
              <a:rPr lang="en-GB" sz="1050" dirty="0">
                <a:solidFill>
                  <a:schemeClr val="bg1"/>
                </a:solidFill>
              </a:rPr>
              <a:t>o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n</a:t>
            </a:r>
            <a:endParaRPr lang="en-150" sz="1050" dirty="0">
              <a:solidFill>
                <a:schemeClr val="bg1"/>
              </a:solidFill>
            </a:endParaRPr>
          </a:p>
          <a:p>
            <a:r>
              <a:rPr lang="en-GB" sz="1050" dirty="0">
                <a:solidFill>
                  <a:schemeClr val="bg1"/>
                </a:solidFill>
              </a:rPr>
              <a:t>M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r</a:t>
            </a:r>
            <a:r>
              <a:rPr lang="en-150" sz="1050" dirty="0">
                <a:solidFill>
                  <a:schemeClr val="bg1"/>
                </a:solidFill>
              </a:rPr>
              <a:t>c</a:t>
            </a:r>
            <a:r>
              <a:rPr lang="en-GB" sz="1050" dirty="0">
                <a:solidFill>
                  <a:schemeClr val="bg1"/>
                </a:solidFill>
              </a:rPr>
              <a:t>è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g</a:t>
            </a:r>
            <a:r>
              <a:rPr lang="en-GB" sz="1050" dirty="0">
                <a:solidFill>
                  <a:schemeClr val="bg1"/>
                </a:solidFill>
              </a:rPr>
              <a:t>u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Clr>
          <a:srgbClr val="00A6D6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80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570.png"/><Relationship Id="rId17" Type="http://schemas.openxmlformats.org/officeDocument/2006/relationships/image" Target="../media/image62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560.png"/><Relationship Id="rId5" Type="http://schemas.openxmlformats.org/officeDocument/2006/relationships/image" Target="../media/image59.png"/><Relationship Id="rId15" Type="http://schemas.openxmlformats.org/officeDocument/2006/relationships/image" Target="../media/image600.png"/><Relationship Id="rId10" Type="http://schemas.openxmlformats.org/officeDocument/2006/relationships/image" Target="../media/image550.png"/><Relationship Id="rId4" Type="http://schemas.openxmlformats.org/officeDocument/2006/relationships/image" Target="../media/image58.png"/><Relationship Id="rId9" Type="http://schemas.openxmlformats.org/officeDocument/2006/relationships/image" Target="../media/image540.png"/><Relationship Id="rId14" Type="http://schemas.openxmlformats.org/officeDocument/2006/relationships/image" Target="../media/image59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57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9.png"/><Relationship Id="rId21" Type="http://schemas.openxmlformats.org/officeDocument/2006/relationships/image" Target="../media/image104.png"/><Relationship Id="rId7" Type="http://schemas.openxmlformats.org/officeDocument/2006/relationships/image" Target="../media/image83.png"/><Relationship Id="rId12" Type="http://schemas.openxmlformats.org/officeDocument/2006/relationships/image" Target="../media/image95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91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0.png"/><Relationship Id="rId23" Type="http://schemas.openxmlformats.org/officeDocument/2006/relationships/image" Target="../media/image106.png"/><Relationship Id="rId10" Type="http://schemas.openxmlformats.org/officeDocument/2006/relationships/image" Target="../media/image86.png"/><Relationship Id="rId19" Type="http://schemas.openxmlformats.org/officeDocument/2006/relationships/image" Target="../media/image102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89.png"/><Relationship Id="rId22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image" Target="../media/image820.png"/><Relationship Id="rId3" Type="http://schemas.openxmlformats.org/officeDocument/2006/relationships/image" Target="../media/image720.png"/><Relationship Id="rId7" Type="http://schemas.openxmlformats.org/officeDocument/2006/relationships/image" Target="../media/image760.png"/><Relationship Id="rId12" Type="http://schemas.openxmlformats.org/officeDocument/2006/relationships/image" Target="../media/image810.png"/><Relationship Id="rId2" Type="http://schemas.openxmlformats.org/officeDocument/2006/relationships/image" Target="../media/image710.png"/><Relationship Id="rId16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00.png"/><Relationship Id="rId5" Type="http://schemas.openxmlformats.org/officeDocument/2006/relationships/image" Target="../media/image740.png"/><Relationship Id="rId15" Type="http://schemas.openxmlformats.org/officeDocument/2006/relationships/image" Target="../media/image840.png"/><Relationship Id="rId10" Type="http://schemas.openxmlformats.org/officeDocument/2006/relationships/image" Target="../media/image790.png"/><Relationship Id="rId4" Type="http://schemas.openxmlformats.org/officeDocument/2006/relationships/image" Target="../media/image730.png"/><Relationship Id="rId9" Type="http://schemas.openxmlformats.org/officeDocument/2006/relationships/image" Target="../media/image780.png"/><Relationship Id="rId14" Type="http://schemas.openxmlformats.org/officeDocument/2006/relationships/image" Target="../media/image8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Schedulability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3043108" y="5167762"/>
            <a:ext cx="30577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3</a:t>
            </a:r>
            <a:r>
              <a:rPr lang="en-GB" sz="1350" baseline="30000" dirty="0"/>
              <a:t>rd</a:t>
            </a:r>
            <a:r>
              <a:rPr lang="en-GB" sz="1350" dirty="0"/>
              <a:t> of June</a:t>
            </a:r>
            <a:r>
              <a:rPr lang="en-150" sz="1350" dirty="0"/>
              <a:t>, 2020</a:t>
            </a:r>
            <a:endParaRPr lang="en-GB" sz="135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5993935" y="3690135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5993935" y="4015996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844798" y="3558460"/>
            <a:ext cx="1921604" cy="628183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68580" tIns="34290" rIns="68580" bIns="3429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sz="1800" dirty="0"/>
                <a:t>Joan Marcè i Igual</a:t>
              </a:r>
              <a:endParaRPr lang="en-GB" sz="1800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4572000" y="3690134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4572000" y="4015995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256624" y="6303252"/>
            <a:ext cx="1395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256623" y="6534767"/>
            <a:ext cx="1675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2929667" y="6534767"/>
            <a:ext cx="1675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sz="1200" dirty="0"/>
              <a:t>[4]</a:t>
            </a:r>
            <a:r>
              <a:rPr lang="en-GB" sz="1200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538240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2916936" y="1823086"/>
            <a:ext cx="3310128" cy="766193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Introduced in high-performance computing in 1982</a:t>
            </a:r>
            <a:r>
              <a:rPr lang="en-GB" baseline="30000" dirty="0"/>
              <a:t>[1]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2929667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9E8511-C113-4423-8E7E-4C1DADE55401}"/>
              </a:ext>
            </a:extLst>
          </p:cNvPr>
          <p:cNvGrpSpPr/>
          <p:nvPr/>
        </p:nvGrpSpPr>
        <p:grpSpPr>
          <a:xfrm>
            <a:off x="518034" y="3117089"/>
            <a:ext cx="3870274" cy="2528590"/>
            <a:chOff x="908939" y="2594147"/>
            <a:chExt cx="5160365" cy="337145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9E025A8-1145-46D9-A00C-1875392961F5}"/>
                </a:ext>
              </a:extLst>
            </p:cNvPr>
            <p:cNvSpPr/>
            <p:nvPr/>
          </p:nvSpPr>
          <p:spPr>
            <a:xfrm>
              <a:off x="908939" y="2594147"/>
              <a:ext cx="5160364" cy="2240670"/>
            </a:xfrm>
            <a:prstGeom prst="roundRect">
              <a:avLst>
                <a:gd name="adj" fmla="val 13402"/>
              </a:avLst>
            </a:prstGeom>
            <a:solidFill>
              <a:schemeClr val="accent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9B6196-EB25-4684-96AE-5C8E99B2A5B7}"/>
                </a:ext>
              </a:extLst>
            </p:cNvPr>
            <p:cNvSpPr/>
            <p:nvPr/>
          </p:nvSpPr>
          <p:spPr>
            <a:xfrm>
              <a:off x="908940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E7E9F-F284-4C25-909D-50A9F23070B4}"/>
                </a:ext>
              </a:extLst>
            </p:cNvPr>
            <p:cNvSpPr txBox="1"/>
            <p:nvPr/>
          </p:nvSpPr>
          <p:spPr>
            <a:xfrm>
              <a:off x="1764486" y="2632742"/>
              <a:ext cx="3449273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Preemptive solutions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B6F111-85DB-49E7-B6B0-DF68E439926E}"/>
              </a:ext>
            </a:extLst>
          </p:cNvPr>
          <p:cNvGrpSpPr/>
          <p:nvPr/>
        </p:nvGrpSpPr>
        <p:grpSpPr>
          <a:xfrm>
            <a:off x="734847" y="4627922"/>
            <a:ext cx="3468765" cy="846145"/>
            <a:chOff x="1198024" y="4608591"/>
            <a:chExt cx="4625020" cy="11281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5D5A53-BAFB-43EA-9DE1-344EA3EC4772}"/>
                </a:ext>
              </a:extLst>
            </p:cNvPr>
            <p:cNvSpPr txBox="1"/>
            <p:nvPr/>
          </p:nvSpPr>
          <p:spPr>
            <a:xfrm>
              <a:off x="1307592" y="4608591"/>
              <a:ext cx="20391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Schedulers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B7033BE-976B-4A09-8D73-B4DB84AB3809}"/>
                </a:ext>
              </a:extLst>
            </p:cNvPr>
            <p:cNvSpPr/>
            <p:nvPr/>
          </p:nvSpPr>
          <p:spPr>
            <a:xfrm>
              <a:off x="1198024" y="500649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7C5676-28B8-4157-A80E-5884F14A965E}"/>
              </a:ext>
            </a:extLst>
          </p:cNvPr>
          <p:cNvGrpSpPr/>
          <p:nvPr/>
        </p:nvGrpSpPr>
        <p:grpSpPr>
          <a:xfrm>
            <a:off x="734847" y="3633747"/>
            <a:ext cx="3468765" cy="851066"/>
            <a:chOff x="1198024" y="3388899"/>
            <a:chExt cx="4625020" cy="11347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93035F-1501-4FC0-87D8-E35AED8BA7A4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EFA50FA-7392-4842-A4A4-C41837B7436C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58762-14DA-445C-BDA3-8C6601EB67C2}"/>
              </a:ext>
            </a:extLst>
          </p:cNvPr>
          <p:cNvGrpSpPr/>
          <p:nvPr/>
        </p:nvGrpSpPr>
        <p:grpSpPr>
          <a:xfrm>
            <a:off x="4605120" y="3117089"/>
            <a:ext cx="3870273" cy="2528590"/>
            <a:chOff x="6240542" y="2594147"/>
            <a:chExt cx="5160364" cy="33714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0EE71AF-2B54-4170-8C4B-821718DAE9A2}"/>
                </a:ext>
              </a:extLst>
            </p:cNvPr>
            <p:cNvSpPr/>
            <p:nvPr/>
          </p:nvSpPr>
          <p:spPr>
            <a:xfrm>
              <a:off x="6240542" y="2594147"/>
              <a:ext cx="5160364" cy="2240670"/>
            </a:xfrm>
            <a:prstGeom prst="roundRect">
              <a:avLst>
                <a:gd name="adj" fmla="val 1340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3B4AA2D-7AC7-4255-ABBC-7C1B3EC28F0C}"/>
                </a:ext>
              </a:extLst>
            </p:cNvPr>
            <p:cNvSpPr/>
            <p:nvPr/>
          </p:nvSpPr>
          <p:spPr>
            <a:xfrm>
              <a:off x="6240542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DED164-6AFD-48BF-A217-5816D63E0B64}"/>
                </a:ext>
              </a:extLst>
            </p:cNvPr>
            <p:cNvSpPr txBox="1"/>
            <p:nvPr/>
          </p:nvSpPr>
          <p:spPr>
            <a:xfrm>
              <a:off x="6919115" y="2632742"/>
              <a:ext cx="3803220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Non-preemptive solutions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43D34C-618E-4093-8685-88A24CB9E4CC}"/>
              </a:ext>
            </a:extLst>
          </p:cNvPr>
          <p:cNvSpPr txBox="1"/>
          <p:nvPr/>
        </p:nvSpPr>
        <p:spPr>
          <a:xfrm>
            <a:off x="887411" y="3951001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Job-level fixed-priority</a:t>
            </a:r>
            <a:r>
              <a:rPr lang="en-GB" sz="1500" baseline="30000" dirty="0">
                <a:solidFill>
                  <a:schemeClr val="bg1"/>
                </a:solidFill>
              </a:rPr>
              <a:t>[2]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</a:t>
            </a:r>
            <a:r>
              <a:rPr lang="en-GB" sz="1500" baseline="30000" dirty="0">
                <a:solidFill>
                  <a:schemeClr val="bg1"/>
                </a:solidFill>
              </a:rPr>
              <a:t>[3]</a:t>
            </a:r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9CEC79-31DB-4D16-9370-AB5DA2956545}"/>
              </a:ext>
            </a:extLst>
          </p:cNvPr>
          <p:cNvSpPr txBox="1"/>
          <p:nvPr/>
        </p:nvSpPr>
        <p:spPr>
          <a:xfrm>
            <a:off x="839494" y="4955594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Optimal for rigid gang (DP-Fair)</a:t>
            </a:r>
            <a:r>
              <a:rPr lang="en-GB" sz="1500" baseline="30000" dirty="0">
                <a:solidFill>
                  <a:schemeClr val="bg1"/>
                </a:solidFill>
              </a:rPr>
              <a:t>[4]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Moldable gang</a:t>
            </a:r>
            <a:r>
              <a:rPr lang="en-GB" sz="1500" baseline="30000" dirty="0">
                <a:solidFill>
                  <a:schemeClr val="bg1"/>
                </a:solidFill>
              </a:rPr>
              <a:t>[5]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9C4923-3719-46D6-945D-803D5286FB19}"/>
              </a:ext>
            </a:extLst>
          </p:cNvPr>
          <p:cNvGrpSpPr/>
          <p:nvPr/>
        </p:nvGrpSpPr>
        <p:grpSpPr>
          <a:xfrm>
            <a:off x="4805873" y="3636751"/>
            <a:ext cx="3468765" cy="851066"/>
            <a:chOff x="1198024" y="3388899"/>
            <a:chExt cx="4625020" cy="113475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DDE0F2-70B7-4B0E-AF94-E49DDAF4E5B6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F904852-1934-44BE-862B-38877EAFDAAD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4353549-8049-4585-83B6-507C6E3F3D10}"/>
              </a:ext>
            </a:extLst>
          </p:cNvPr>
          <p:cNvSpPr txBox="1"/>
          <p:nvPr/>
        </p:nvSpPr>
        <p:spPr>
          <a:xfrm>
            <a:off x="4888049" y="3976774"/>
            <a:ext cx="3230896" cy="740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 for rigid gang</a:t>
            </a:r>
            <a:r>
              <a:rPr lang="en-GB" sz="1500" baseline="30000" dirty="0">
                <a:solidFill>
                  <a:schemeClr val="bg1"/>
                </a:solidFill>
              </a:rPr>
              <a:t>[6]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D7D1F2-24EA-47B2-AD3B-89CEFDCC7574}"/>
              </a:ext>
            </a:extLst>
          </p:cNvPr>
          <p:cNvSpPr/>
          <p:nvPr/>
        </p:nvSpPr>
        <p:spPr>
          <a:xfrm>
            <a:off x="4538696" y="6524422"/>
            <a:ext cx="186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Dong et al. 2019</a:t>
            </a:r>
          </a:p>
        </p:txBody>
      </p:sp>
    </p:spTree>
    <p:extLst>
      <p:ext uri="{BB962C8B-B14F-4D97-AF65-F5344CB8AC3E}">
        <p14:creationId xmlns:p14="http://schemas.microsoft.com/office/powerpoint/2010/main" val="6485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29" grpId="0"/>
      <p:bldP spid="33" grpId="0" uiExpand="1" build="p"/>
      <p:bldP spid="39" grpId="0" uiExpand="1" build="p"/>
      <p:bldP spid="35" grpId="0" uiExpand="1" build="p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dirty="0"/>
              <a:t>Evaluate the impact of the level of parallelism assigned to the jobs</a:t>
            </a:r>
          </a:p>
          <a:p>
            <a:pPr marL="385763" indent="-385763">
              <a:spcAft>
                <a:spcPts val="135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Gang schedulability analysis</a:t>
            </a:r>
          </a:p>
          <a:p>
            <a:r>
              <a:rPr lang="en-GB" dirty="0"/>
              <a:t>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50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557204" lvl="1" indent="-214313"/>
            <a:r>
              <a:rPr lang="en-GB" dirty="0"/>
              <a:t>Search for all possible schedules</a:t>
            </a:r>
          </a:p>
          <a:p>
            <a:pPr marL="557204" lvl="1" indent="-214313"/>
            <a:r>
              <a:rPr lang="en-GB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450"/>
              </a:spcAft>
            </a:pPr>
            <a:fld id="{6565F0C3-D9E9-4961-A3A4-87F2116D4289}" type="slidenum">
              <a:rPr lang="en-GB" smtClean="0"/>
              <a:pPr>
                <a:spcAft>
                  <a:spcPts val="450"/>
                </a:spcAft>
              </a:pPr>
              <a:t>14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1832398" y="2981657"/>
            <a:ext cx="5479204" cy="244131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1832398" y="2770730"/>
            <a:ext cx="5479204" cy="337344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244664" cy="379099"/>
              <a:chOff x="1496131" y="2844922"/>
              <a:chExt cx="6244664" cy="3790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1919995" y="3045277"/>
            <a:ext cx="5304011" cy="120968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338277" y="4174528"/>
            <a:ext cx="1900402" cy="1108021"/>
            <a:chOff x="451035" y="4423038"/>
            <a:chExt cx="2533869" cy="147736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edge</a:t>
              </a:r>
              <a:r>
                <a:rPr lang="en-GB" sz="1350" dirty="0"/>
                <a:t> is a different scheduler </a:t>
              </a:r>
              <a:r>
                <a:rPr lang="en-GB" sz="1350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8"/>
              <a:ext cx="1318233" cy="52325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6313868" y="4033881"/>
            <a:ext cx="2645327" cy="507831"/>
            <a:chOff x="8418491" y="4235504"/>
            <a:chExt cx="3527102" cy="677108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node</a:t>
              </a:r>
              <a:r>
                <a:rPr lang="en-GB" sz="1350" dirty="0"/>
                <a:t> is a different </a:t>
              </a:r>
              <a:r>
                <a:rPr lang="en-GB" sz="1350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1" y="4574059"/>
              <a:ext cx="1088840" cy="1528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628649" y="1888530"/>
            <a:ext cx="7886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C3869-A828-48B5-80C5-475ED99D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Extending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1F00E-2431-4D86-8967-185CAD12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Update system state representation</a:t>
            </a:r>
          </a:p>
          <a:p>
            <a:pPr>
              <a:lnSpc>
                <a:spcPct val="200000"/>
              </a:lnSpc>
            </a:pPr>
            <a:r>
              <a:rPr lang="en-GB" dirty="0"/>
              <a:t>Update expansion rules</a:t>
            </a:r>
          </a:p>
          <a:p>
            <a:pPr>
              <a:lnSpc>
                <a:spcPct val="200000"/>
              </a:lnSpc>
            </a:pPr>
            <a:r>
              <a:rPr lang="en-GB" dirty="0"/>
              <a:t>Update merge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B2DB-C9A9-42CE-98EB-445D4BCF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59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DBDB-4EAC-4B11-B2FD-731D95025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state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580BE-2D59-4B1D-A20F-89BB409C8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6048"/>
            <a:ext cx="7886700" cy="161693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We already had core availabilities</a:t>
            </a:r>
          </a:p>
          <a:p>
            <a:pPr>
              <a:lnSpc>
                <a:spcPct val="120000"/>
              </a:lnSpc>
            </a:pPr>
            <a:r>
              <a:rPr lang="en-GB" dirty="0"/>
              <a:t>We need to keep track of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Groups of cores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Certainly running jobs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303CD-C9FF-4F10-9891-112D9D68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79682B-980A-4C2B-AC80-B4E27472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04" y="3645017"/>
            <a:ext cx="3169034" cy="224811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C93E35C-FCD4-4C79-8EB0-3E760E8627ED}"/>
              </a:ext>
            </a:extLst>
          </p:cNvPr>
          <p:cNvGrpSpPr/>
          <p:nvPr/>
        </p:nvGrpSpPr>
        <p:grpSpPr>
          <a:xfrm>
            <a:off x="3710940" y="3645017"/>
            <a:ext cx="4665357" cy="2248118"/>
            <a:chOff x="3710940" y="3645017"/>
            <a:chExt cx="4665357" cy="2248118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25B643A-C50C-44AC-AD9A-3B5940168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263" y="3645017"/>
              <a:ext cx="3169034" cy="2248118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9ABA96-965A-40B6-BE9E-04F4549BFFC2}"/>
                </a:ext>
              </a:extLst>
            </p:cNvPr>
            <p:cNvCxnSpPr/>
            <p:nvPr/>
          </p:nvCxnSpPr>
          <p:spPr>
            <a:xfrm>
              <a:off x="3710940" y="4769076"/>
              <a:ext cx="12877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571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ag_single_0">
            <a:extLst>
              <a:ext uri="{FF2B5EF4-FFF2-40B4-BE49-F238E27FC236}">
                <a16:creationId xmlns:a16="http://schemas.microsoft.com/office/drawing/2014/main" id="{170E2692-73AF-430B-9081-6C0057C48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3"/>
            <a:ext cx="1929130" cy="2653777"/>
          </a:xfrm>
          <a:prstGeom prst="rect">
            <a:avLst/>
          </a:prstGeom>
        </p:spPr>
      </p:pic>
      <p:pic>
        <p:nvPicPr>
          <p:cNvPr id="8" name="sag_single_1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1"/>
            <a:ext cx="1929130" cy="2653779"/>
          </a:xfrm>
          <a:prstGeom prst="rect">
            <a:avLst/>
          </a:prstGeom>
        </p:spPr>
      </p:pic>
      <p:pic>
        <p:nvPicPr>
          <p:cNvPr id="10" name="sag_single_2">
            <a:extLst>
              <a:ext uri="{FF2B5EF4-FFF2-40B4-BE49-F238E27FC236}">
                <a16:creationId xmlns:a16="http://schemas.microsoft.com/office/drawing/2014/main" id="{1B8CFADA-4273-4501-AA99-214EEFB67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3"/>
            <a:ext cx="1929130" cy="2653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stimulate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sag_cores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7268" y="2852518"/>
            <a:ext cx="1929130" cy="266731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3761333" y="4265888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62100"/>
            <a:ext cx="4537165" cy="3858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Purge states by checking that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   cores available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More cores </a:t>
            </a:r>
            <a:r>
              <a:rPr lang="en-GB" b="1" dirty="0"/>
              <a:t>not</a:t>
            </a:r>
            <a:r>
              <a:rPr lang="en-GB" dirty="0"/>
              <a:t> available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Precedence constraints are respected</a:t>
            </a:r>
          </a:p>
          <a:p>
            <a:pPr>
              <a:lnSpc>
                <a:spcPct val="150000"/>
              </a:lnSpc>
            </a:pPr>
            <a:r>
              <a:rPr lang="en-GB" dirty="0"/>
              <a:t>Exploring more states</a:t>
            </a:r>
          </a:p>
          <a:p>
            <a:pPr marL="267891" lvl="1" indent="-133350">
              <a:lnSpc>
                <a:spcPct val="15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00B050"/>
                </a:solidFill>
              </a:rPr>
              <a:t>👍 </a:t>
            </a:r>
            <a:r>
              <a:rPr lang="en-GB" dirty="0"/>
              <a:t>Is </a:t>
            </a:r>
            <a:r>
              <a:rPr lang="en-GB" dirty="0">
                <a:solidFill>
                  <a:srgbClr val="C00000"/>
                </a:solidFill>
              </a:rPr>
              <a:t>safe</a:t>
            </a:r>
            <a:r>
              <a:rPr lang="en-GB" dirty="0"/>
              <a:t>, does not make analysis invalid</a:t>
            </a:r>
          </a:p>
          <a:p>
            <a:pPr marL="267891" lvl="1" indent="-170260">
              <a:lnSpc>
                <a:spcPct val="15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FF0000"/>
                </a:solidFill>
              </a:rPr>
              <a:t>👎 </a:t>
            </a:r>
            <a:r>
              <a:rPr lang="en-GB" dirty="0">
                <a:solidFill>
                  <a:srgbClr val="C00000"/>
                </a:solidFill>
              </a:rPr>
              <a:t>Slower</a:t>
            </a:r>
            <a:r>
              <a:rPr lang="en-GB" dirty="0"/>
              <a:t> and more </a:t>
            </a:r>
            <a:r>
              <a:rPr lang="en-GB" dirty="0">
                <a:solidFill>
                  <a:srgbClr val="C00000"/>
                </a:solidFill>
              </a:rPr>
              <a:t>pessimistic</a:t>
            </a:r>
            <a:endParaRPr lang="en-GB" dirty="0"/>
          </a:p>
          <a:p>
            <a:pPr>
              <a:lnSpc>
                <a:spcPct val="150000"/>
              </a:lnSpc>
            </a:pPr>
            <a:endParaRPr lang="en-GB" dirty="0"/>
          </a:p>
        </p:txBody>
      </p:sp>
      <p:pic>
        <p:nvPicPr>
          <p:cNvPr id="8" name="Content Placeholder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397B142-8724-4CA8-A4BF-46BC2C48C7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29" y="2026444"/>
            <a:ext cx="2455043" cy="33944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97CAF3-6D14-4994-973C-DE165AD6435E}"/>
                  </a:ext>
                </a:extLst>
              </p:cNvPr>
              <p:cNvSpPr/>
              <p:nvPr/>
            </p:nvSpPr>
            <p:spPr>
              <a:xfrm>
                <a:off x="1102831" y="2182307"/>
                <a:ext cx="368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97CAF3-6D14-4994-973C-DE165AD64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31" y="2182307"/>
                <a:ext cx="368627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F73370F-CFAD-42E0-9D24-32344C54CE22}"/>
              </a:ext>
            </a:extLst>
          </p:cNvPr>
          <p:cNvGrpSpPr/>
          <p:nvPr/>
        </p:nvGrpSpPr>
        <p:grpSpPr>
          <a:xfrm>
            <a:off x="7143109" y="2299956"/>
            <a:ext cx="477749" cy="2444051"/>
            <a:chOff x="7143109" y="2299956"/>
            <a:chExt cx="477749" cy="244405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3D5AA66-4E0A-4812-A9DD-3446FCC332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394720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538326-A686-430E-88A2-0E14C8D0D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394720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2C5D4C-95D1-4046-BF5E-259878CB34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2299956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BD422A-2AB3-4E1D-A9B4-EFA4DC42F07B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2299956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7326E7-6423-4D00-988A-C9EDD824F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281795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1F7992-571A-4261-846E-D33A13A3FCED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281795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1CEA49-8F11-47F9-9E47-9AA825AE1D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4414921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3C7EE0-EB4D-45CC-A5F3-013DD7C23F11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4414921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8E11F8-A8BB-4EFA-B9FC-7969F053A2FE}"/>
              </a:ext>
            </a:extLst>
          </p:cNvPr>
          <p:cNvGrpSpPr/>
          <p:nvPr/>
        </p:nvGrpSpPr>
        <p:grpSpPr>
          <a:xfrm>
            <a:off x="4389120" y="4111746"/>
            <a:ext cx="1264920" cy="1453723"/>
            <a:chOff x="4389120" y="4111746"/>
            <a:chExt cx="1264920" cy="145372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F6F3A2A-E406-467F-81B1-FA11A075B17A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5021580" y="4111746"/>
              <a:ext cx="411480" cy="8073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CEB165-59A9-498F-8E0E-ED1D2D444B3E}"/>
                </a:ext>
              </a:extLst>
            </p:cNvPr>
            <p:cNvSpPr txBox="1"/>
            <p:nvPr/>
          </p:nvSpPr>
          <p:spPr>
            <a:xfrm>
              <a:off x="4389120" y="4919138"/>
              <a:ext cx="12649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Initial state empty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01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674FC0-1EF2-48AB-B2A3-824DB39C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merge rules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66E3D1-F748-4CA1-9AD2-51781D560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0478"/>
            <a:ext cx="7886700" cy="1383373"/>
          </a:xfrm>
        </p:spPr>
        <p:txBody>
          <a:bodyPr/>
          <a:lstStyle/>
          <a:p>
            <a:r>
              <a:rPr lang="en-GB" dirty="0"/>
              <a:t>We have to merge</a:t>
            </a:r>
          </a:p>
          <a:p>
            <a:pPr lvl="1"/>
            <a:r>
              <a:rPr lang="en-GB" dirty="0"/>
              <a:t>Availability times</a:t>
            </a:r>
          </a:p>
          <a:p>
            <a:pPr lvl="1"/>
            <a:r>
              <a:rPr lang="en-GB" dirty="0"/>
              <a:t>Groups of cores</a:t>
            </a:r>
          </a:p>
          <a:p>
            <a:pPr lvl="1"/>
            <a:r>
              <a:rPr lang="en-GB" dirty="0"/>
              <a:t>Certainly running jobs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C2453-88FF-4B76-B6C7-8F2F3611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7B37EB-DC3D-4FBA-A8B2-BCFD8C606CDF}"/>
              </a:ext>
            </a:extLst>
          </p:cNvPr>
          <p:cNvGrpSpPr/>
          <p:nvPr/>
        </p:nvGrpSpPr>
        <p:grpSpPr>
          <a:xfrm>
            <a:off x="2865120" y="1891492"/>
            <a:ext cx="3649980" cy="369332"/>
            <a:chOff x="2865120" y="1891492"/>
            <a:chExt cx="3649980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5B2FF27-7BD0-4903-AA1E-BC6218A709F5}"/>
                </a:ext>
              </a:extLst>
            </p:cNvPr>
            <p:cNvCxnSpPr/>
            <p:nvPr/>
          </p:nvCxnSpPr>
          <p:spPr>
            <a:xfrm>
              <a:off x="2865120" y="2095500"/>
              <a:ext cx="11353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89B8FB-6EDB-4C6F-B5FD-2D03F3768AA3}"/>
                </a:ext>
              </a:extLst>
            </p:cNvPr>
            <p:cNvSpPr txBox="1"/>
            <p:nvPr/>
          </p:nvSpPr>
          <p:spPr>
            <a:xfrm>
              <a:off x="4000500" y="1891492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Extend the intervals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2B59F8-710C-4F0E-900E-748651CB5B8E}"/>
              </a:ext>
            </a:extLst>
          </p:cNvPr>
          <p:cNvGrpSpPr/>
          <p:nvPr/>
        </p:nvGrpSpPr>
        <p:grpSpPr>
          <a:xfrm>
            <a:off x="2865120" y="2187522"/>
            <a:ext cx="4617720" cy="369332"/>
            <a:chOff x="2865120" y="2187522"/>
            <a:chExt cx="4617720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A453B1-6B7B-4777-AD90-C1C5E155CA14}"/>
                </a:ext>
              </a:extLst>
            </p:cNvPr>
            <p:cNvSpPr txBox="1"/>
            <p:nvPr/>
          </p:nvSpPr>
          <p:spPr>
            <a:xfrm>
              <a:off x="4000500" y="2187522"/>
              <a:ext cx="34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Break the groups into same size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5C38B87-BB3E-41D4-A4D8-236682D22E38}"/>
                </a:ext>
              </a:extLst>
            </p:cNvPr>
            <p:cNvCxnSpPr/>
            <p:nvPr/>
          </p:nvCxnSpPr>
          <p:spPr>
            <a:xfrm>
              <a:off x="2865120" y="2385060"/>
              <a:ext cx="11353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A6E86BE-8BD2-46BC-9DC9-A796A00990B4}"/>
              </a:ext>
            </a:extLst>
          </p:cNvPr>
          <p:cNvGrpSpPr/>
          <p:nvPr/>
        </p:nvGrpSpPr>
        <p:grpSpPr>
          <a:xfrm>
            <a:off x="6169793" y="3442016"/>
            <a:ext cx="2749922" cy="2229697"/>
            <a:chOff x="6169793" y="3442016"/>
            <a:chExt cx="2749922" cy="2229697"/>
          </a:xfrm>
        </p:grpSpPr>
        <p:pic>
          <p:nvPicPr>
            <p:cNvPr id="49" name="Picture 48" descr="A close up of a logo&#10;&#10;Description automatically generated">
              <a:extLst>
                <a:ext uri="{FF2B5EF4-FFF2-40B4-BE49-F238E27FC236}">
                  <a16:creationId xmlns:a16="http://schemas.microsoft.com/office/drawing/2014/main" id="{C39899CA-25B3-4032-B286-F26E407B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9793" y="3442016"/>
              <a:ext cx="2749922" cy="1950798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15574F1-AEC9-4626-A8FD-E76C5B8CED3F}"/>
                </a:ext>
              </a:extLst>
            </p:cNvPr>
            <p:cNvSpPr txBox="1"/>
            <p:nvPr/>
          </p:nvSpPr>
          <p:spPr>
            <a:xfrm>
              <a:off x="7061177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Merged</a:t>
              </a:r>
            </a:p>
          </p:txBody>
        </p:sp>
      </p:grp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16C778-865E-42F8-887B-4A05DA43A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3F8CC8-D206-43D6-A184-159BA56AF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112CB9-957F-455C-9D33-214E34C06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F0CEA2-0B92-4338-A59F-C6695D954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8" name="Picture 2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8610250-26E6-449A-B760-A301ABD917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5740FF-A1D1-4370-9EF8-22912F01ECB9}"/>
              </a:ext>
            </a:extLst>
          </p:cNvPr>
          <p:cNvGrpSpPr/>
          <p:nvPr/>
        </p:nvGrpSpPr>
        <p:grpSpPr>
          <a:xfrm>
            <a:off x="3322320" y="2505827"/>
            <a:ext cx="5349240" cy="369332"/>
            <a:chOff x="3322320" y="2505827"/>
            <a:chExt cx="5349240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642504-915A-4810-AF86-3C69BAC5E204}"/>
                </a:ext>
              </a:extLst>
            </p:cNvPr>
            <p:cNvSpPr txBox="1"/>
            <p:nvPr/>
          </p:nvSpPr>
          <p:spPr>
            <a:xfrm>
              <a:off x="4000500" y="2505827"/>
              <a:ext cx="467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Keep only jobs running in both states (intersect)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B11C4C-7D09-42A9-8555-B6F83FF49C87}"/>
                </a:ext>
              </a:extLst>
            </p:cNvPr>
            <p:cNvCxnSpPr>
              <a:cxnSpLocks/>
            </p:cNvCxnSpPr>
            <p:nvPr/>
          </p:nvCxnSpPr>
          <p:spPr>
            <a:xfrm>
              <a:off x="3322320" y="2697480"/>
              <a:ext cx="6781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BA63ED9-53AB-459A-B891-44F7AE14C147}"/>
              </a:ext>
            </a:extLst>
          </p:cNvPr>
          <p:cNvGrpSpPr/>
          <p:nvPr/>
        </p:nvGrpSpPr>
        <p:grpSpPr>
          <a:xfrm>
            <a:off x="224285" y="3442531"/>
            <a:ext cx="2748468" cy="2229182"/>
            <a:chOff x="224285" y="3442531"/>
            <a:chExt cx="2748468" cy="2229182"/>
          </a:xfrm>
        </p:grpSpPr>
        <p:pic>
          <p:nvPicPr>
            <p:cNvPr id="40" name="Picture 3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846AE08-9474-4D30-BD05-5702A53FB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85" y="3442531"/>
              <a:ext cx="2748468" cy="1949768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D2FB91-E14B-4D4C-B47B-857CA6601BE6}"/>
                </a:ext>
              </a:extLst>
            </p:cNvPr>
            <p:cNvSpPr txBox="1"/>
            <p:nvPr/>
          </p:nvSpPr>
          <p:spPr>
            <a:xfrm>
              <a:off x="1114942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Sate A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3ADDAF-3FD0-47EE-B9E8-E20797752470}"/>
              </a:ext>
            </a:extLst>
          </p:cNvPr>
          <p:cNvGrpSpPr/>
          <p:nvPr/>
        </p:nvGrpSpPr>
        <p:grpSpPr>
          <a:xfrm>
            <a:off x="3197766" y="3442531"/>
            <a:ext cx="2748468" cy="2229182"/>
            <a:chOff x="3197766" y="3442531"/>
            <a:chExt cx="2748468" cy="2229182"/>
          </a:xfrm>
        </p:grpSpPr>
        <p:pic>
          <p:nvPicPr>
            <p:cNvPr id="41" name="Picture 4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8C2048E-680C-4CA0-B76B-090E0C15B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7766" y="3442531"/>
              <a:ext cx="2748468" cy="1949768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3C7ED9D-1F54-424F-B0C9-747633D206AD}"/>
                </a:ext>
              </a:extLst>
            </p:cNvPr>
            <p:cNvSpPr txBox="1"/>
            <p:nvPr/>
          </p:nvSpPr>
          <p:spPr>
            <a:xfrm>
              <a:off x="4088423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Sate B</a:t>
              </a: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1734292-1C81-410A-96BA-B8B0FF21ACCE}"/>
              </a:ext>
            </a:extLst>
          </p:cNvPr>
          <p:cNvSpPr/>
          <p:nvPr/>
        </p:nvSpPr>
        <p:spPr>
          <a:xfrm>
            <a:off x="767132" y="4879975"/>
            <a:ext cx="4785943" cy="34290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71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07407E-6 L 3.88889E-6 -0.05115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5115 L 3.88889E-6 -0.10069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10069 L 3.88889E-6 -0.15393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  <p:bldP spid="57" grpId="0" animBg="1"/>
      <p:bldP spid="57" grpId="1" animBg="1"/>
      <p:bldP spid="57" grpId="2" animBg="1"/>
      <p:bldP spid="57" grpId="3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92760" y="3884077"/>
            <a:ext cx="2376267" cy="1425761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059" y="3716845"/>
            <a:ext cx="1683692" cy="176022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94" y="3846027"/>
            <a:ext cx="2138871" cy="15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quare&#10;&#10;Description automatically generated">
            <a:extLst>
              <a:ext uri="{FF2B5EF4-FFF2-40B4-BE49-F238E27FC236}">
                <a16:creationId xmlns:a16="http://schemas.microsoft.com/office/drawing/2014/main" id="{3DA018F5-3780-40DC-A475-5416FF8E2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56" y="1617712"/>
            <a:ext cx="5342285" cy="4228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20</a:t>
            </a:fld>
            <a:endParaRPr lang="en-GB" dirty="0"/>
          </a:p>
        </p:txBody>
      </p:sp>
      <p:pic>
        <p:nvPicPr>
          <p:cNvPr id="6" name="Picture 5" descr="A picture containing sitting, photo, table, large&#10;&#10;Description automatically generated">
            <a:extLst>
              <a:ext uri="{FF2B5EF4-FFF2-40B4-BE49-F238E27FC236}">
                <a16:creationId xmlns:a16="http://schemas.microsoft.com/office/drawing/2014/main" id="{E2060D3A-7A56-4650-B964-2E88ABC7F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56" y="1617712"/>
            <a:ext cx="5342285" cy="42287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processors: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rigid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2607AC-55C3-4831-9451-43FB953611EF}"/>
              </a:ext>
            </a:extLst>
          </p:cNvPr>
          <p:cNvGrpSpPr/>
          <p:nvPr/>
        </p:nvGrpSpPr>
        <p:grpSpPr>
          <a:xfrm>
            <a:off x="4121029" y="1790000"/>
            <a:ext cx="4603909" cy="3655219"/>
            <a:chOff x="3060729" y="2574860"/>
            <a:chExt cx="4603909" cy="365521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62FFE3C-B93A-4CEF-96FA-5D7764831C16}"/>
                </a:ext>
              </a:extLst>
            </p:cNvPr>
            <p:cNvSpPr/>
            <p:nvPr/>
          </p:nvSpPr>
          <p:spPr>
            <a:xfrm>
              <a:off x="3060729" y="2574860"/>
              <a:ext cx="4603909" cy="3655219"/>
            </a:xfrm>
            <a:custGeom>
              <a:avLst/>
              <a:gdLst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0446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351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1010 w 5234940"/>
                <a:gd name="connsiteY2" fmla="*/ 53975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66675 h 4219575"/>
                <a:gd name="connsiteX1" fmla="*/ 864870 w 5234940"/>
                <a:gd name="connsiteY1" fmla="*/ 0 h 4219575"/>
                <a:gd name="connsiteX2" fmla="*/ 1731010 w 5234940"/>
                <a:gd name="connsiteY2" fmla="*/ 120650 h 4219575"/>
                <a:gd name="connsiteX3" fmla="*/ 2588895 w 5234940"/>
                <a:gd name="connsiteY3" fmla="*/ 504190 h 4219575"/>
                <a:gd name="connsiteX4" fmla="*/ 3444875 w 5234940"/>
                <a:gd name="connsiteY4" fmla="*/ 1165225 h 4219575"/>
                <a:gd name="connsiteX5" fmla="*/ 4307840 w 5234940"/>
                <a:gd name="connsiteY5" fmla="*/ 2125980 h 4219575"/>
                <a:gd name="connsiteX6" fmla="*/ 5226685 w 5234940"/>
                <a:gd name="connsiteY6" fmla="*/ 2577465 h 4219575"/>
                <a:gd name="connsiteX7" fmla="*/ 5234940 w 5234940"/>
                <a:gd name="connsiteY7" fmla="*/ 4211955 h 4219575"/>
                <a:gd name="connsiteX8" fmla="*/ 0 w 5234940"/>
                <a:gd name="connsiteY8" fmla="*/ 4219575 h 4219575"/>
                <a:gd name="connsiteX9" fmla="*/ 7620 w 5234940"/>
                <a:gd name="connsiteY9" fmla="*/ 66675 h 4219575"/>
                <a:gd name="connsiteX0" fmla="*/ 0 w 5246370"/>
                <a:gd name="connsiteY0" fmla="*/ 0 h 4229100"/>
                <a:gd name="connsiteX1" fmla="*/ 876300 w 5246370"/>
                <a:gd name="connsiteY1" fmla="*/ 9525 h 4229100"/>
                <a:gd name="connsiteX2" fmla="*/ 1742440 w 5246370"/>
                <a:gd name="connsiteY2" fmla="*/ 130175 h 4229100"/>
                <a:gd name="connsiteX3" fmla="*/ 2600325 w 5246370"/>
                <a:gd name="connsiteY3" fmla="*/ 513715 h 4229100"/>
                <a:gd name="connsiteX4" fmla="*/ 3456305 w 5246370"/>
                <a:gd name="connsiteY4" fmla="*/ 1174750 h 4229100"/>
                <a:gd name="connsiteX5" fmla="*/ 4319270 w 5246370"/>
                <a:gd name="connsiteY5" fmla="*/ 2135505 h 4229100"/>
                <a:gd name="connsiteX6" fmla="*/ 5238115 w 5246370"/>
                <a:gd name="connsiteY6" fmla="*/ 2586990 h 4229100"/>
                <a:gd name="connsiteX7" fmla="*/ 5246370 w 5246370"/>
                <a:gd name="connsiteY7" fmla="*/ 4221480 h 4229100"/>
                <a:gd name="connsiteX8" fmla="*/ 11430 w 5246370"/>
                <a:gd name="connsiteY8" fmla="*/ 4229100 h 4229100"/>
                <a:gd name="connsiteX9" fmla="*/ 0 w 5246370"/>
                <a:gd name="connsiteY9" fmla="*/ 0 h 4229100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11430 w 5238320"/>
                <a:gd name="connsiteY8" fmla="*/ 4229100 h 4294505"/>
                <a:gd name="connsiteX9" fmla="*/ 0 w 5238320"/>
                <a:gd name="connsiteY9" fmla="*/ 0 h 4294505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5080 w 5238320"/>
                <a:gd name="connsiteY8" fmla="*/ 4289425 h 4294505"/>
                <a:gd name="connsiteX9" fmla="*/ 0 w 5238320"/>
                <a:gd name="connsiteY9" fmla="*/ 0 h 4294505"/>
                <a:gd name="connsiteX0" fmla="*/ 0 w 5266896"/>
                <a:gd name="connsiteY0" fmla="*/ 0 h 4872354"/>
                <a:gd name="connsiteX1" fmla="*/ 904876 w 5266896"/>
                <a:gd name="connsiteY1" fmla="*/ 587374 h 4872354"/>
                <a:gd name="connsiteX2" fmla="*/ 1771016 w 5266896"/>
                <a:gd name="connsiteY2" fmla="*/ 708024 h 4872354"/>
                <a:gd name="connsiteX3" fmla="*/ 2628901 w 5266896"/>
                <a:gd name="connsiteY3" fmla="*/ 1091564 h 4872354"/>
                <a:gd name="connsiteX4" fmla="*/ 3484881 w 5266896"/>
                <a:gd name="connsiteY4" fmla="*/ 1752599 h 4872354"/>
                <a:gd name="connsiteX5" fmla="*/ 4347846 w 5266896"/>
                <a:gd name="connsiteY5" fmla="*/ 2713354 h 4872354"/>
                <a:gd name="connsiteX6" fmla="*/ 5266691 w 5266896"/>
                <a:gd name="connsiteY6" fmla="*/ 3164839 h 4872354"/>
                <a:gd name="connsiteX7" fmla="*/ 5246371 w 5266896"/>
                <a:gd name="connsiteY7" fmla="*/ 4872354 h 4872354"/>
                <a:gd name="connsiteX8" fmla="*/ 33656 w 5266896"/>
                <a:gd name="connsiteY8" fmla="*/ 4867274 h 4872354"/>
                <a:gd name="connsiteX9" fmla="*/ 0 w 5266896"/>
                <a:gd name="connsiteY9" fmla="*/ 0 h 4872354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771016 w 5266896"/>
                <a:gd name="connsiteY2" fmla="*/ 7143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4142107 w 5266896"/>
                <a:gd name="connsiteY4" fmla="*/ 241301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5478147 w 5478147"/>
                <a:gd name="connsiteY5" fmla="*/ 1497329 h 4878705"/>
                <a:gd name="connsiteX6" fmla="*/ 5266691 w 5478147"/>
                <a:gd name="connsiteY6" fmla="*/ 3171190 h 4878705"/>
                <a:gd name="connsiteX7" fmla="*/ 5246371 w 5478147"/>
                <a:gd name="connsiteY7" fmla="*/ 4878705 h 4878705"/>
                <a:gd name="connsiteX8" fmla="*/ 33656 w 5478147"/>
                <a:gd name="connsiteY8" fmla="*/ 4873625 h 4878705"/>
                <a:gd name="connsiteX9" fmla="*/ 0 w 5478147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691554 w 5478147"/>
                <a:gd name="connsiteY5" fmla="*/ 754679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805854 w 5478147"/>
                <a:gd name="connsiteY5" fmla="*/ 351453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69179 w 5478147"/>
                <a:gd name="connsiteY4" fmla="*/ 145079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94579 w 5478147"/>
                <a:gd name="connsiteY4" fmla="*/ 116503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822324"/>
                <a:gd name="connsiteY0" fmla="*/ 6351 h 4878705"/>
                <a:gd name="connsiteX1" fmla="*/ 809625 w 5822324"/>
                <a:gd name="connsiteY1" fmla="*/ 0 h 4878705"/>
                <a:gd name="connsiteX2" fmla="*/ 1574167 w 5822324"/>
                <a:gd name="connsiteY2" fmla="*/ 3175 h 4878705"/>
                <a:gd name="connsiteX3" fmla="*/ 2809876 w 5822324"/>
                <a:gd name="connsiteY3" fmla="*/ 37465 h 4878705"/>
                <a:gd name="connsiteX4" fmla="*/ 3494579 w 5822324"/>
                <a:gd name="connsiteY4" fmla="*/ 116503 h 4878705"/>
                <a:gd name="connsiteX5" fmla="*/ 4142107 w 5822324"/>
                <a:gd name="connsiteY5" fmla="*/ 241301 h 4878705"/>
                <a:gd name="connsiteX6" fmla="*/ 4805854 w 5822324"/>
                <a:gd name="connsiteY6" fmla="*/ 351453 h 4878705"/>
                <a:gd name="connsiteX7" fmla="*/ 5478147 w 5822324"/>
                <a:gd name="connsiteY7" fmla="*/ 1497329 h 4878705"/>
                <a:gd name="connsiteX8" fmla="*/ 5822316 w 5822324"/>
                <a:gd name="connsiteY8" fmla="*/ 3168016 h 4878705"/>
                <a:gd name="connsiteX9" fmla="*/ 5246371 w 5822324"/>
                <a:gd name="connsiteY9" fmla="*/ 4878705 h 4878705"/>
                <a:gd name="connsiteX10" fmla="*/ 33656 w 5822324"/>
                <a:gd name="connsiteY10" fmla="*/ 4873625 h 4878705"/>
                <a:gd name="connsiteX11" fmla="*/ 0 w 5822324"/>
                <a:gd name="connsiteY11" fmla="*/ 6351 h 4878705"/>
                <a:gd name="connsiteX0" fmla="*/ 0 w 6138545"/>
                <a:gd name="connsiteY0" fmla="*/ 6351 h 4873625"/>
                <a:gd name="connsiteX1" fmla="*/ 809625 w 6138545"/>
                <a:gd name="connsiteY1" fmla="*/ 0 h 4873625"/>
                <a:gd name="connsiteX2" fmla="*/ 1574167 w 6138545"/>
                <a:gd name="connsiteY2" fmla="*/ 3175 h 4873625"/>
                <a:gd name="connsiteX3" fmla="*/ 2809876 w 6138545"/>
                <a:gd name="connsiteY3" fmla="*/ 37465 h 4873625"/>
                <a:gd name="connsiteX4" fmla="*/ 3494579 w 6138545"/>
                <a:gd name="connsiteY4" fmla="*/ 116503 h 4873625"/>
                <a:gd name="connsiteX5" fmla="*/ 4142107 w 6138545"/>
                <a:gd name="connsiteY5" fmla="*/ 241301 h 4873625"/>
                <a:gd name="connsiteX6" fmla="*/ 4805854 w 6138545"/>
                <a:gd name="connsiteY6" fmla="*/ 351453 h 4873625"/>
                <a:gd name="connsiteX7" fmla="*/ 5478147 w 6138545"/>
                <a:gd name="connsiteY7" fmla="*/ 1497329 h 4873625"/>
                <a:gd name="connsiteX8" fmla="*/ 5822316 w 6138545"/>
                <a:gd name="connsiteY8" fmla="*/ 3168016 h 4873625"/>
                <a:gd name="connsiteX9" fmla="*/ 6138545 w 6138545"/>
                <a:gd name="connsiteY9" fmla="*/ 4866005 h 4873625"/>
                <a:gd name="connsiteX10" fmla="*/ 33656 w 6138545"/>
                <a:gd name="connsiteY10" fmla="*/ 4873625 h 4873625"/>
                <a:gd name="connsiteX11" fmla="*/ 0 w 6138545"/>
                <a:gd name="connsiteY11" fmla="*/ 6351 h 487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38545" h="4873625">
                  <a:moveTo>
                    <a:pt x="0" y="6351"/>
                  </a:moveTo>
                  <a:lnTo>
                    <a:pt x="809625" y="0"/>
                  </a:lnTo>
                  <a:lnTo>
                    <a:pt x="1574167" y="3175"/>
                  </a:lnTo>
                  <a:lnTo>
                    <a:pt x="2809876" y="37465"/>
                  </a:lnTo>
                  <a:lnTo>
                    <a:pt x="3494579" y="116503"/>
                  </a:lnTo>
                  <a:lnTo>
                    <a:pt x="4142107" y="241301"/>
                  </a:lnTo>
                  <a:lnTo>
                    <a:pt x="4805854" y="351453"/>
                  </a:lnTo>
                  <a:lnTo>
                    <a:pt x="5478147" y="1497329"/>
                  </a:lnTo>
                  <a:lnTo>
                    <a:pt x="5822316" y="3168016"/>
                  </a:lnTo>
                  <a:cubicBezTo>
                    <a:pt x="5825068" y="3712846"/>
                    <a:pt x="6135793" y="4321175"/>
                    <a:pt x="6138545" y="4866005"/>
                  </a:cubicBezTo>
                  <a:lnTo>
                    <a:pt x="33656" y="4873625"/>
                  </a:lnTo>
                  <a:cubicBezTo>
                    <a:pt x="31963" y="3443817"/>
                    <a:pt x="1693" y="1436159"/>
                    <a:pt x="0" y="635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B9EB94-F80E-4663-96D1-FAC3F406749C}"/>
                </a:ext>
              </a:extLst>
            </p:cNvPr>
            <p:cNvSpPr txBox="1"/>
            <p:nvPr/>
          </p:nvSpPr>
          <p:spPr>
            <a:xfrm>
              <a:off x="4258619" y="4402469"/>
              <a:ext cx="1489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SCHEDULABLE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6BDA0A9-77B7-49B3-82EE-25A6F3CF885A}"/>
              </a:ext>
            </a:extLst>
          </p:cNvPr>
          <p:cNvGrpSpPr/>
          <p:nvPr/>
        </p:nvGrpSpPr>
        <p:grpSpPr>
          <a:xfrm>
            <a:off x="5590423" y="1790001"/>
            <a:ext cx="3399255" cy="3587353"/>
            <a:chOff x="4530123" y="2574861"/>
            <a:chExt cx="3399255" cy="358735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40F3810-146F-486E-8469-A583F03332F2}"/>
                </a:ext>
              </a:extLst>
            </p:cNvPr>
            <p:cNvSpPr/>
            <p:nvPr/>
          </p:nvSpPr>
          <p:spPr>
            <a:xfrm>
              <a:off x="4530123" y="2574861"/>
              <a:ext cx="3150393" cy="3587353"/>
            </a:xfrm>
            <a:custGeom>
              <a:avLst/>
              <a:gdLst>
                <a:gd name="connsiteX0" fmla="*/ 4191000 w 4233863"/>
                <a:gd name="connsiteY0" fmla="*/ 28575 h 2538412"/>
                <a:gd name="connsiteX1" fmla="*/ 0 w 4233863"/>
                <a:gd name="connsiteY1" fmla="*/ 0 h 2538412"/>
                <a:gd name="connsiteX2" fmla="*/ 747713 w 4233863"/>
                <a:gd name="connsiteY2" fmla="*/ 76200 h 2538412"/>
                <a:gd name="connsiteX3" fmla="*/ 1633538 w 4233863"/>
                <a:gd name="connsiteY3" fmla="*/ 476250 h 2538412"/>
                <a:gd name="connsiteX4" fmla="*/ 2471738 w 4233863"/>
                <a:gd name="connsiteY4" fmla="*/ 1143000 h 2538412"/>
                <a:gd name="connsiteX5" fmla="*/ 3352800 w 4233863"/>
                <a:gd name="connsiteY5" fmla="*/ 2095500 h 2538412"/>
                <a:gd name="connsiteX6" fmla="*/ 4233863 w 4233863"/>
                <a:gd name="connsiteY6" fmla="*/ 2538412 h 2538412"/>
                <a:gd name="connsiteX7" fmla="*/ 4191000 w 4233863"/>
                <a:gd name="connsiteY7" fmla="*/ 28575 h 2538412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38188 w 4224338"/>
                <a:gd name="connsiteY2" fmla="*/ 47625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281239 w 4224338"/>
                <a:gd name="connsiteY4" fmla="*/ 58420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649811 w 4224338"/>
                <a:gd name="connsiteY5" fmla="*/ 630852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413126 w 4224338"/>
                <a:gd name="connsiteY6" fmla="*/ 1565276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181475"/>
                <a:gd name="connsiteY0" fmla="*/ 0 h 3906837"/>
                <a:gd name="connsiteX1" fmla="*/ 0 w 4181475"/>
                <a:gd name="connsiteY1" fmla="*/ 22225 h 3906837"/>
                <a:gd name="connsiteX2" fmla="*/ 741363 w 4181475"/>
                <a:gd name="connsiteY2" fmla="*/ 104775 h 3906837"/>
                <a:gd name="connsiteX3" fmla="*/ 1404939 w 4181475"/>
                <a:gd name="connsiteY3" fmla="*/ 174624 h 3906837"/>
                <a:gd name="connsiteX4" fmla="*/ 2090739 w 4181475"/>
                <a:gd name="connsiteY4" fmla="*/ 311151 h 3906837"/>
                <a:gd name="connsiteX5" fmla="*/ 2745062 w 4181475"/>
                <a:gd name="connsiteY5" fmla="*/ 424477 h 3906837"/>
                <a:gd name="connsiteX6" fmla="*/ 3413126 w 4181475"/>
                <a:gd name="connsiteY6" fmla="*/ 1565276 h 3906837"/>
                <a:gd name="connsiteX7" fmla="*/ 4078289 w 4181475"/>
                <a:gd name="connsiteY7" fmla="*/ 3906837 h 3906837"/>
                <a:gd name="connsiteX8" fmla="*/ 4181475 w 4181475"/>
                <a:gd name="connsiteY8" fmla="*/ 0 h 3906837"/>
                <a:gd name="connsiteX0" fmla="*/ 4181475 w 4181475"/>
                <a:gd name="connsiteY0" fmla="*/ 0 h 4856162"/>
                <a:gd name="connsiteX1" fmla="*/ 0 w 4181475"/>
                <a:gd name="connsiteY1" fmla="*/ 22225 h 4856162"/>
                <a:gd name="connsiteX2" fmla="*/ 741363 w 4181475"/>
                <a:gd name="connsiteY2" fmla="*/ 104775 h 4856162"/>
                <a:gd name="connsiteX3" fmla="*/ 1404939 w 4181475"/>
                <a:gd name="connsiteY3" fmla="*/ 174624 h 4856162"/>
                <a:gd name="connsiteX4" fmla="*/ 2090739 w 4181475"/>
                <a:gd name="connsiteY4" fmla="*/ 311151 h 4856162"/>
                <a:gd name="connsiteX5" fmla="*/ 2745062 w 4181475"/>
                <a:gd name="connsiteY5" fmla="*/ 424477 h 4856162"/>
                <a:gd name="connsiteX6" fmla="*/ 3413126 w 4181475"/>
                <a:gd name="connsiteY6" fmla="*/ 1565276 h 4856162"/>
                <a:gd name="connsiteX7" fmla="*/ 4075114 w 4181475"/>
                <a:gd name="connsiteY7" fmla="*/ 4856162 h 4856162"/>
                <a:gd name="connsiteX8" fmla="*/ 4181475 w 4181475"/>
                <a:gd name="connsiteY8" fmla="*/ 0 h 4856162"/>
                <a:gd name="connsiteX0" fmla="*/ 4092575 w 4092575"/>
                <a:gd name="connsiteY0" fmla="*/ 50800 h 4833937"/>
                <a:gd name="connsiteX1" fmla="*/ 0 w 4092575"/>
                <a:gd name="connsiteY1" fmla="*/ 0 h 4833937"/>
                <a:gd name="connsiteX2" fmla="*/ 741363 w 4092575"/>
                <a:gd name="connsiteY2" fmla="*/ 82550 h 4833937"/>
                <a:gd name="connsiteX3" fmla="*/ 1404939 w 4092575"/>
                <a:gd name="connsiteY3" fmla="*/ 152399 h 4833937"/>
                <a:gd name="connsiteX4" fmla="*/ 2090739 w 4092575"/>
                <a:gd name="connsiteY4" fmla="*/ 288926 h 4833937"/>
                <a:gd name="connsiteX5" fmla="*/ 2745062 w 4092575"/>
                <a:gd name="connsiteY5" fmla="*/ 402252 h 4833937"/>
                <a:gd name="connsiteX6" fmla="*/ 3413126 w 4092575"/>
                <a:gd name="connsiteY6" fmla="*/ 1543051 h 4833937"/>
                <a:gd name="connsiteX7" fmla="*/ 4075114 w 4092575"/>
                <a:gd name="connsiteY7" fmla="*/ 4833937 h 4833937"/>
                <a:gd name="connsiteX8" fmla="*/ 4092575 w 4092575"/>
                <a:gd name="connsiteY8" fmla="*/ 50800 h 4833937"/>
                <a:gd name="connsiteX0" fmla="*/ 4200524 w 4200524"/>
                <a:gd name="connsiteY0" fmla="*/ 0 h 4783137"/>
                <a:gd name="connsiteX1" fmla="*/ 0 w 4200524"/>
                <a:gd name="connsiteY1" fmla="*/ 6351 h 4783137"/>
                <a:gd name="connsiteX2" fmla="*/ 849312 w 4200524"/>
                <a:gd name="connsiteY2" fmla="*/ 31750 h 4783137"/>
                <a:gd name="connsiteX3" fmla="*/ 1512888 w 4200524"/>
                <a:gd name="connsiteY3" fmla="*/ 101599 h 4783137"/>
                <a:gd name="connsiteX4" fmla="*/ 2198688 w 4200524"/>
                <a:gd name="connsiteY4" fmla="*/ 238126 h 4783137"/>
                <a:gd name="connsiteX5" fmla="*/ 2853011 w 4200524"/>
                <a:gd name="connsiteY5" fmla="*/ 351452 h 4783137"/>
                <a:gd name="connsiteX6" fmla="*/ 3521075 w 4200524"/>
                <a:gd name="connsiteY6" fmla="*/ 1492251 h 4783137"/>
                <a:gd name="connsiteX7" fmla="*/ 4183063 w 4200524"/>
                <a:gd name="connsiteY7" fmla="*/ 4783137 h 4783137"/>
                <a:gd name="connsiteX8" fmla="*/ 4200524 w 4200524"/>
                <a:gd name="connsiteY8" fmla="*/ 0 h 478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0524" h="4783137">
                  <a:moveTo>
                    <a:pt x="4200524" y="0"/>
                  </a:moveTo>
                  <a:lnTo>
                    <a:pt x="0" y="6351"/>
                  </a:lnTo>
                  <a:lnTo>
                    <a:pt x="849312" y="31750"/>
                  </a:lnTo>
                  <a:lnTo>
                    <a:pt x="1512888" y="101599"/>
                  </a:lnTo>
                  <a:lnTo>
                    <a:pt x="2198688" y="238126"/>
                  </a:lnTo>
                  <a:lnTo>
                    <a:pt x="2853011" y="351452"/>
                  </a:lnTo>
                  <a:lnTo>
                    <a:pt x="3521075" y="1492251"/>
                  </a:lnTo>
                  <a:lnTo>
                    <a:pt x="4183063" y="4783137"/>
                  </a:lnTo>
                  <a:cubicBezTo>
                    <a:pt x="4188883" y="3188758"/>
                    <a:pt x="4194704" y="1594379"/>
                    <a:pt x="4200524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6C64FC-DBFD-4536-AE13-13F213CA3212}"/>
                </a:ext>
              </a:extLst>
            </p:cNvPr>
            <p:cNvSpPr txBox="1"/>
            <p:nvPr/>
          </p:nvSpPr>
          <p:spPr>
            <a:xfrm rot="2339135">
              <a:off x="6641156" y="2891049"/>
              <a:ext cx="1288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UNKNOWN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AA514E-2881-40C2-B1FC-8B3805190C29}"/>
              </a:ext>
            </a:extLst>
          </p:cNvPr>
          <p:cNvGrpSpPr/>
          <p:nvPr/>
        </p:nvGrpSpPr>
        <p:grpSpPr>
          <a:xfrm>
            <a:off x="6866793" y="3282494"/>
            <a:ext cx="1380088" cy="858409"/>
            <a:chOff x="5806493" y="4067354"/>
            <a:chExt cx="1380088" cy="8584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457ACC-DAA9-4ED6-B3D2-5949C698AB44}"/>
                </a:ext>
              </a:extLst>
            </p:cNvPr>
            <p:cNvSpPr txBox="1"/>
            <p:nvPr/>
          </p:nvSpPr>
          <p:spPr>
            <a:xfrm>
              <a:off x="5806493" y="4464098"/>
              <a:ext cx="1322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This project (sufficient test)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38C0824-9153-4A2F-BE0D-ECA428908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7781" y="4067354"/>
              <a:ext cx="498800" cy="39674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56" y="1617712"/>
            <a:ext cx="5342285" cy="422877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9744F8B-8C50-4F67-95D9-61DC417D8AD1}"/>
              </a:ext>
            </a:extLst>
          </p:cNvPr>
          <p:cNvGrpSpPr/>
          <p:nvPr/>
        </p:nvGrpSpPr>
        <p:grpSpPr>
          <a:xfrm>
            <a:off x="2072028" y="4168141"/>
            <a:ext cx="2259978" cy="834406"/>
            <a:chOff x="5933456" y="4192185"/>
            <a:chExt cx="2259978" cy="8344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4CE897-E2DF-4C85-BC37-A40B70176937}"/>
                </a:ext>
              </a:extLst>
            </p:cNvPr>
            <p:cNvSpPr txBox="1"/>
            <p:nvPr/>
          </p:nvSpPr>
          <p:spPr>
            <a:xfrm>
              <a:off x="5933456" y="4564926"/>
              <a:ext cx="1866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State-of-the-art</a:t>
              </a:r>
            </a:p>
            <a:p>
              <a:pPr algn="ctr"/>
              <a:r>
                <a:rPr lang="en-GB" sz="1200" dirty="0"/>
                <a:t>(sufficient test)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E4A8A52-1717-4C45-989C-FE3853F63E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9429" y="4192185"/>
              <a:ext cx="944005" cy="37274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07F99F-12B9-4E0D-B421-ECCB720DA331}"/>
              </a:ext>
            </a:extLst>
          </p:cNvPr>
          <p:cNvGrpSpPr/>
          <p:nvPr/>
        </p:nvGrpSpPr>
        <p:grpSpPr>
          <a:xfrm>
            <a:off x="7303966" y="959909"/>
            <a:ext cx="1322054" cy="914611"/>
            <a:chOff x="5806493" y="4464098"/>
            <a:chExt cx="1322054" cy="9146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0A77C1-97F1-4E46-888C-2F94E22F8A3E}"/>
                </a:ext>
              </a:extLst>
            </p:cNvPr>
            <p:cNvSpPr txBox="1"/>
            <p:nvPr/>
          </p:nvSpPr>
          <p:spPr>
            <a:xfrm>
              <a:off x="5806493" y="4464098"/>
              <a:ext cx="1322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This project (sufficient test)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ACFF9D6-F5FE-4BE0-99DE-45090121A9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6493" y="4955378"/>
              <a:ext cx="355255" cy="42333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340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21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processors: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</a:t>
            </a:r>
            <a:r>
              <a:rPr lang="en-GB" dirty="0">
                <a:solidFill>
                  <a:srgbClr val="C00000"/>
                </a:solidFill>
              </a:rPr>
              <a:t>moldable</a:t>
            </a:r>
            <a:r>
              <a:rPr lang="en-GB" dirty="0"/>
              <a:t>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8" y="1617712"/>
            <a:ext cx="5342281" cy="422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62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 </a:t>
            </a:r>
            <a:r>
              <a:rPr lang="en-GB" strike="sngStrike" dirty="0"/>
              <a:t>Gang schedulability analysis</a:t>
            </a:r>
          </a:p>
          <a:p>
            <a:r>
              <a:rPr lang="en-GB" dirty="0"/>
              <a:t>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052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4E2822-8909-4873-AF29-2578D61D1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5350"/>
            <a:ext cx="3819806" cy="15313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10"/>
            <a:ext cx="3819806" cy="15399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01241" y="4158688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J</a:t>
            </a:r>
            <a:r>
              <a:rPr lang="en-GB" sz="1350" dirty="0"/>
              <a:t>L</a:t>
            </a:r>
            <a:r>
              <a:rPr lang="en-150" sz="1350" dirty="0"/>
              <a:t>F</a:t>
            </a:r>
            <a:r>
              <a:rPr lang="en-GB" sz="1350" dirty="0"/>
              <a:t>P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0379601"/>
                  </p:ext>
                </p:extLst>
              </p:nvPr>
            </p:nvGraphicFramePr>
            <p:xfrm>
              <a:off x="5168543" y="4038469"/>
              <a:ext cx="3457298" cy="154967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0379601"/>
                  </p:ext>
                </p:extLst>
              </p:nvPr>
            </p:nvGraphicFramePr>
            <p:xfrm>
              <a:off x="5168543" y="4038469"/>
              <a:ext cx="3457298" cy="154967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42553" r="-923214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42553" r="-115942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37500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44681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44681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44681" r="-923214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44681" r="-115942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9677906"/>
                  </p:ext>
                </p:extLst>
              </p:nvPr>
            </p:nvGraphicFramePr>
            <p:xfrm>
              <a:off x="5168543" y="4038469"/>
              <a:ext cx="3457298" cy="154967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9677906"/>
                  </p:ext>
                </p:extLst>
              </p:nvPr>
            </p:nvGraphicFramePr>
            <p:xfrm>
              <a:off x="5168543" y="4038469"/>
              <a:ext cx="3457298" cy="154967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42553" r="-923214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42553" r="-115942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37500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44681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44681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44681" r="-923214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44681" r="-115942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8820908"/>
                  </p:ext>
                </p:extLst>
              </p:nvPr>
            </p:nvGraphicFramePr>
            <p:xfrm>
              <a:off x="5168543" y="4038469"/>
              <a:ext cx="3457298" cy="154967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8820908"/>
                  </p:ext>
                </p:extLst>
              </p:nvPr>
            </p:nvGraphicFramePr>
            <p:xfrm>
              <a:off x="5168543" y="4038469"/>
              <a:ext cx="3457298" cy="154967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42553" r="-923214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42553" r="-115942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37500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44681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44681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44681" r="-923214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44681" r="-115942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6352107"/>
                  </p:ext>
                </p:extLst>
              </p:nvPr>
            </p:nvGraphicFramePr>
            <p:xfrm>
              <a:off x="5168543" y="4038469"/>
              <a:ext cx="3457298" cy="154967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6352107"/>
                  </p:ext>
                </p:extLst>
              </p:nvPr>
            </p:nvGraphicFramePr>
            <p:xfrm>
              <a:off x="5168543" y="4038469"/>
              <a:ext cx="3457298" cy="154967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42553" r="-923214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42553" r="-115942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37500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44681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44681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44681" r="-923214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44681" r="-115942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6380797"/>
                  </p:ext>
                </p:extLst>
              </p:nvPr>
            </p:nvGraphicFramePr>
            <p:xfrm>
              <a:off x="5168543" y="4038469"/>
              <a:ext cx="3457298" cy="154967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6380797"/>
                  </p:ext>
                </p:extLst>
              </p:nvPr>
            </p:nvGraphicFramePr>
            <p:xfrm>
              <a:off x="5168543" y="4038469"/>
              <a:ext cx="3457298" cy="154967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42553" r="-923214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42553" r="-115942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37500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44681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44681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44681" r="-923214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44681" r="-115942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Reservation-based 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3"/>
            <a:ext cx="7886700" cy="1427839"/>
          </a:xfrm>
        </p:spPr>
        <p:txBody>
          <a:bodyPr>
            <a:normAutofit lnSpcReduction="10000"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9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5536" cy="1538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1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42271" y="4169826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ResG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6538045"/>
                  </p:ext>
                </p:extLst>
              </p:nvPr>
            </p:nvGraphicFramePr>
            <p:xfrm>
              <a:off x="5168542" y="4030980"/>
              <a:ext cx="3457299" cy="156240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6538045"/>
                  </p:ext>
                </p:extLst>
              </p:nvPr>
            </p:nvGraphicFramePr>
            <p:xfrm>
              <a:off x="5168542" y="4030980"/>
              <a:ext cx="3457299" cy="156240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44681" r="-923214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44681" r="-115942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395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46809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46809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375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375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1409572"/>
                  </p:ext>
                </p:extLst>
              </p:nvPr>
            </p:nvGraphicFramePr>
            <p:xfrm>
              <a:off x="5168542" y="4030980"/>
              <a:ext cx="3457299" cy="156240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1409572"/>
                  </p:ext>
                </p:extLst>
              </p:nvPr>
            </p:nvGraphicFramePr>
            <p:xfrm>
              <a:off x="5168542" y="4030980"/>
              <a:ext cx="3457299" cy="156240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44681" r="-923214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44681" r="-115942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395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46809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46809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375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375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3558275"/>
                  </p:ext>
                </p:extLst>
              </p:nvPr>
            </p:nvGraphicFramePr>
            <p:xfrm>
              <a:off x="5168542" y="4030980"/>
              <a:ext cx="3457299" cy="156240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3558275"/>
                  </p:ext>
                </p:extLst>
              </p:nvPr>
            </p:nvGraphicFramePr>
            <p:xfrm>
              <a:off x="5168542" y="4030980"/>
              <a:ext cx="3457299" cy="156240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44681" r="-923214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44681" r="-115942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395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46809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46809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375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375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9826130"/>
                  </p:ext>
                </p:extLst>
              </p:nvPr>
            </p:nvGraphicFramePr>
            <p:xfrm>
              <a:off x="5168542" y="4030980"/>
              <a:ext cx="3457299" cy="156240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9826130"/>
                  </p:ext>
                </p:extLst>
              </p:nvPr>
            </p:nvGraphicFramePr>
            <p:xfrm>
              <a:off x="5168542" y="4030980"/>
              <a:ext cx="3457299" cy="156240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44681" r="-923214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44681" r="-115942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395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46809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46809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375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375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3454492"/>
                  </p:ext>
                </p:extLst>
              </p:nvPr>
            </p:nvGraphicFramePr>
            <p:xfrm>
              <a:off x="5168542" y="4030980"/>
              <a:ext cx="3457299" cy="156240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0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3454492"/>
                  </p:ext>
                </p:extLst>
              </p:nvPr>
            </p:nvGraphicFramePr>
            <p:xfrm>
              <a:off x="5168542" y="4030980"/>
              <a:ext cx="3457299" cy="156240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000" dirty="0"/>
                            <a:t>Execution </a:t>
                          </a:r>
                        </a:p>
                        <a:p>
                          <a:r>
                            <a:rPr lang="en-GB" sz="10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44681" r="-923214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44681" r="-115942" b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10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395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5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46809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/>
                            <a:t>1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46809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/>
                            <a:t>20</a:t>
                          </a:r>
                          <a:endParaRPr lang="en-GB" sz="10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375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375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0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761091"/>
          </a:xfrm>
        </p:spPr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9205" y="1885256"/>
            <a:ext cx="4751263" cy="37461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1" y="5624514"/>
            <a:ext cx="1672184" cy="273844"/>
          </a:xfrm>
        </p:spPr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7521303" y="2846533"/>
            <a:ext cx="627110" cy="38340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7590397" y="2546451"/>
            <a:ext cx="11160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This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BCD41-3BEB-450A-860C-40C3ACEC7E5B}"/>
              </a:ext>
            </a:extLst>
          </p:cNvPr>
          <p:cNvSpPr txBox="1"/>
          <p:nvPr/>
        </p:nvSpPr>
        <p:spPr>
          <a:xfrm>
            <a:off x="4551830" y="4065028"/>
            <a:ext cx="12143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Baseline (JLFP)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FAE17-A2A3-4063-82E6-B6B87204D0B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66136" y="3661239"/>
            <a:ext cx="793770" cy="55383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A55786-2F39-4AA0-A011-4507B610C882}"/>
              </a:ext>
            </a:extLst>
          </p:cNvPr>
          <p:cNvSpPr txBox="1"/>
          <p:nvPr/>
        </p:nvSpPr>
        <p:spPr>
          <a:xfrm>
            <a:off x="5693073" y="5663547"/>
            <a:ext cx="15976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System utilization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ED3C0-9001-4940-A217-5777FBF212E0}"/>
              </a:ext>
            </a:extLst>
          </p:cNvPr>
          <p:cNvSpPr txBox="1"/>
          <p:nvPr/>
        </p:nvSpPr>
        <p:spPr>
          <a:xfrm rot="16200000">
            <a:off x="3031428" y="3153073"/>
            <a:ext cx="13317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Schedulability %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6AD757-8A42-4F07-89C4-54BEC1F2A651}"/>
              </a:ext>
            </a:extLst>
          </p:cNvPr>
          <p:cNvGrpSpPr/>
          <p:nvPr/>
        </p:nvGrpSpPr>
        <p:grpSpPr>
          <a:xfrm>
            <a:off x="6767839" y="2415540"/>
            <a:ext cx="300082" cy="2108230"/>
            <a:chOff x="6278818" y="1275252"/>
            <a:chExt cx="400108" cy="281097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71681A0-682C-4AFA-9EF7-B981E42C7EC2}"/>
                </a:ext>
              </a:extLst>
            </p:cNvPr>
            <p:cNvCxnSpPr>
              <a:cxnSpLocks/>
            </p:cNvCxnSpPr>
            <p:nvPr/>
          </p:nvCxnSpPr>
          <p:spPr>
            <a:xfrm>
              <a:off x="6612392" y="1275252"/>
              <a:ext cx="4308" cy="2810973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EDE13B-37BB-438F-878C-E1345BC94CBE}"/>
                </a:ext>
              </a:extLst>
            </p:cNvPr>
            <p:cNvSpPr txBox="1"/>
            <p:nvPr/>
          </p:nvSpPr>
          <p:spPr>
            <a:xfrm rot="16200000">
              <a:off x="6154832" y="2324234"/>
              <a:ext cx="648079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64%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C3F56C-54EA-4EBD-A385-9BD96972EFB1}"/>
              </a:ext>
            </a:extLst>
          </p:cNvPr>
          <p:cNvGrpSpPr/>
          <p:nvPr/>
        </p:nvGrpSpPr>
        <p:grpSpPr>
          <a:xfrm>
            <a:off x="7221220" y="3467100"/>
            <a:ext cx="300082" cy="1772603"/>
            <a:chOff x="6274770" y="1756093"/>
            <a:chExt cx="400108" cy="236347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140C52-AC83-481F-B7F5-67582604E9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76" y="1756093"/>
              <a:ext cx="13425" cy="2363470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64AFA9-A810-4636-A0AB-C20297B81D56}"/>
                </a:ext>
              </a:extLst>
            </p:cNvPr>
            <p:cNvSpPr txBox="1"/>
            <p:nvPr/>
          </p:nvSpPr>
          <p:spPr>
            <a:xfrm rot="16200000">
              <a:off x="6150785" y="2597999"/>
              <a:ext cx="648078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55%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A97775-0127-43DF-8D4B-29426B4A01EB}"/>
              </a:ext>
            </a:extLst>
          </p:cNvPr>
          <p:cNvGrpSpPr/>
          <p:nvPr/>
        </p:nvGrpSpPr>
        <p:grpSpPr>
          <a:xfrm>
            <a:off x="6309961" y="2164080"/>
            <a:ext cx="300082" cy="1065861"/>
            <a:chOff x="6278048" y="2642853"/>
            <a:chExt cx="400108" cy="142114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0EAF9E5-0B25-4B9F-831C-2CBDEE2FF620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2642853"/>
              <a:ext cx="0" cy="1421147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6DD54C-842C-4C66-8E4A-E4C7407882FC}"/>
                </a:ext>
              </a:extLst>
            </p:cNvPr>
            <p:cNvSpPr txBox="1"/>
            <p:nvPr/>
          </p:nvSpPr>
          <p:spPr>
            <a:xfrm rot="16200000">
              <a:off x="6154062" y="3063779"/>
              <a:ext cx="648080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33%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1D3381E-37C0-4A38-9298-C65EF96B861D}"/>
              </a:ext>
            </a:extLst>
          </p:cNvPr>
          <p:cNvSpPr txBox="1"/>
          <p:nvPr/>
        </p:nvSpPr>
        <p:spPr>
          <a:xfrm>
            <a:off x="628650" y="2068494"/>
            <a:ext cx="28779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100" dirty="0"/>
              <a:t>Evaluated in simulator</a:t>
            </a:r>
          </a:p>
          <a:p>
            <a:pPr marL="214313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100" dirty="0"/>
              <a:t>Randomly generated task sets</a:t>
            </a:r>
          </a:p>
        </p:txBody>
      </p:sp>
    </p:spTree>
    <p:extLst>
      <p:ext uri="{BB962C8B-B14F-4D97-AF65-F5344CB8AC3E}">
        <p14:creationId xmlns:p14="http://schemas.microsoft.com/office/powerpoint/2010/main" val="314345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8" grpId="0"/>
      <p:bldP spid="23" grpId="0"/>
      <p:bldP spid="39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5"/>
            <a:ext cx="7886700" cy="3360872"/>
          </a:xfrm>
        </p:spPr>
        <p:txBody>
          <a:bodyPr>
            <a:normAutofit/>
          </a:bodyPr>
          <a:lstStyle/>
          <a:p>
            <a:r>
              <a:rPr lang="en-GB" dirty="0"/>
              <a:t>With a better scheduling policy one can improve the schedulability of 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C464-C82D-4900-A496-7116DACE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9134C-A11C-44C1-945E-455F0587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new analysis for gang tasks using SAG has been defined</a:t>
            </a:r>
          </a:p>
          <a:p>
            <a:endParaRPr lang="en-GB" dirty="0"/>
          </a:p>
          <a:p>
            <a:r>
              <a:rPr lang="en-GB" dirty="0"/>
              <a:t>A new scheduling policy that uses gang moldable properties has been created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C2A2-1E2E-471D-929C-5C033FD5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8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DC2-939F-4532-AD94-EC8161D0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A91-7FE5-422E-A9BE-76ECF82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reduce sources of pessimism</a:t>
            </a:r>
          </a:p>
          <a:p>
            <a:endParaRPr lang="en-GB" dirty="0"/>
          </a:p>
          <a:p>
            <a:r>
              <a:rPr lang="en-GB" dirty="0"/>
              <a:t>Provide analysis for ResG scheduler and respective proofs</a:t>
            </a:r>
          </a:p>
          <a:p>
            <a:endParaRPr lang="en-GB" dirty="0"/>
          </a:p>
          <a:p>
            <a:r>
              <a:rPr lang="en-GB" dirty="0"/>
              <a:t>Thorough evaluation of results using SURFSara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1E3-0A39-4165-9461-753984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761091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2742753"/>
            <a:ext cx="3819805" cy="1531363"/>
          </a:xfrm>
          <a:prstGeom prst="rect">
            <a:avLst/>
          </a:prstGeom>
        </p:spPr>
      </p:pic>
      <p:pic>
        <p:nvPicPr>
          <p:cNvPr id="6" name="sag_cores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037" y="1919886"/>
            <a:ext cx="2297826" cy="31770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1ED054-742E-446A-A462-8FB7B51D16FB}"/>
              </a:ext>
            </a:extLst>
          </p:cNvPr>
          <p:cNvCxnSpPr>
            <a:cxnSpLocks/>
          </p:cNvCxnSpPr>
          <p:nvPr/>
        </p:nvCxnSpPr>
        <p:spPr>
          <a:xfrm flipH="1"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FE2209-A5E4-4C0F-82DF-17F51A4917DD}"/>
              </a:ext>
            </a:extLst>
          </p:cNvPr>
          <p:cNvCxnSpPr>
            <a:cxnSpLocks/>
          </p:cNvCxnSpPr>
          <p:nvPr/>
        </p:nvCxnSpPr>
        <p:spPr>
          <a:xfrm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3BE5FE-5D38-4151-842C-9BC97CFDDABB}"/>
              </a:ext>
            </a:extLst>
          </p:cNvPr>
          <p:cNvCxnSpPr>
            <a:cxnSpLocks/>
          </p:cNvCxnSpPr>
          <p:nvPr/>
        </p:nvCxnSpPr>
        <p:spPr>
          <a:xfrm flipH="1"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974BE-BC4A-47D8-AA8A-268B14F60064}"/>
              </a:ext>
            </a:extLst>
          </p:cNvPr>
          <p:cNvCxnSpPr>
            <a:cxnSpLocks/>
          </p:cNvCxnSpPr>
          <p:nvPr/>
        </p:nvCxnSpPr>
        <p:spPr>
          <a:xfrm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jobs to the processors and time intervals</a:t>
            </a:r>
          </a:p>
          <a:p>
            <a:r>
              <a:rPr lang="en-GB" dirty="0"/>
              <a:t>Scheduling policy</a:t>
            </a:r>
          </a:p>
          <a:p>
            <a:pPr lvl="1"/>
            <a:r>
              <a:rPr lang="en-GB" dirty="0"/>
              <a:t>Algorithm that produces a schedule</a:t>
            </a:r>
          </a:p>
          <a:p>
            <a:pPr lvl="1"/>
            <a:r>
              <a:rPr lang="en-GB" dirty="0"/>
              <a:t>FIFO, Round-Robin, JLFP, EDF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4213"/>
            <a:ext cx="3779691" cy="1027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0671"/>
            <a:ext cx="3103875" cy="1387338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4" cy="1379500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2" y="3794591"/>
            <a:ext cx="3103874" cy="137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pPr/>
              <a:t>31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 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35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             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2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20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3257552" y="3236120"/>
            <a:ext cx="857251" cy="121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4511180" y="1892186"/>
            <a:ext cx="176169" cy="2234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4687349" y="1860002"/>
            <a:ext cx="1870613" cy="143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blipFill>
                <a:blip r:embed="rId14"/>
                <a:stretch>
                  <a:fillRect l="-935" t="-1190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blipFill>
                <a:blip r:embed="rId15"/>
                <a:stretch>
                  <a:fillRect l="-917" t="-2410" b="-12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35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sz="1350" dirty="0"/>
                  <a:t> cores </a:t>
                </a:r>
                <a:r>
                  <a:rPr lang="en-GB" sz="1350" b="1" dirty="0"/>
                  <a:t>not</a:t>
                </a:r>
                <a:r>
                  <a:rPr lang="en-GB" sz="1350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blipFill>
                <a:blip r:embed="rId16"/>
                <a:stretch>
                  <a:fillRect t="-2000" b="-1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5511568" y="1991432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5973416" y="1844828"/>
            <a:ext cx="684561" cy="182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5040869" y="2294683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5581958" y="2417139"/>
            <a:ext cx="1154597" cy="161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6446948" y="4623500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7715249" y="2728491"/>
            <a:ext cx="35433" cy="189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4079368" y="4657104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5383102" y="2098743"/>
            <a:ext cx="1938504" cy="2558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628650" y="2242846"/>
            <a:ext cx="1281793" cy="468863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628650" y="2827938"/>
            <a:ext cx="1281793" cy="468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628649" y="3998121"/>
            <a:ext cx="1281793" cy="468863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628650" y="3413029"/>
            <a:ext cx="1281793" cy="468863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32D8-4E06-43AF-BACB-89AF5F58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4209B-6269-4610-B881-325CC36E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_forkjoin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9329F5-37CC-4AF3-BEEB-71874853E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65441"/>
            <a:ext cx="3859731" cy="1169052"/>
          </a:xfrm>
          <a:prstGeom prst="rect">
            <a:avLst/>
          </a:prstGeom>
        </p:spPr>
      </p:pic>
      <p:pic>
        <p:nvPicPr>
          <p:cNvPr id="8" name="pic_system">
            <a:extLst>
              <a:ext uri="{FF2B5EF4-FFF2-40B4-BE49-F238E27FC236}">
                <a16:creationId xmlns:a16="http://schemas.microsoft.com/office/drawing/2014/main" id="{C13E3AC6-20CC-4EC4-88D0-1042006D3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6356"/>
            <a:ext cx="3859731" cy="1594852"/>
          </a:xfrm>
          <a:prstGeom prst="rect">
            <a:avLst/>
          </a:prstGeom>
        </p:spPr>
      </p:pic>
      <p:pic>
        <p:nvPicPr>
          <p:cNvPr id="16" name="pic_global">
            <a:extLst>
              <a:ext uri="{FF2B5EF4-FFF2-40B4-BE49-F238E27FC236}">
                <a16:creationId xmlns:a16="http://schemas.microsoft.com/office/drawing/2014/main" id="{21C31BDC-78AD-49DB-82C3-960D45617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2685"/>
            <a:ext cx="3859731" cy="1585415"/>
          </a:xfrm>
          <a:prstGeom prst="rect">
            <a:avLst/>
          </a:prstGeom>
        </p:spPr>
      </p:pic>
      <p:pic>
        <p:nvPicPr>
          <p:cNvPr id="10" name="pic_gang_0">
            <a:extLst>
              <a:ext uri="{FF2B5EF4-FFF2-40B4-BE49-F238E27FC236}">
                <a16:creationId xmlns:a16="http://schemas.microsoft.com/office/drawing/2014/main" id="{A357CAF0-A978-4A17-B576-80D246AA6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7" y="3831074"/>
            <a:ext cx="3859729" cy="1585415"/>
          </a:xfrm>
          <a:prstGeom prst="rect">
            <a:avLst/>
          </a:prstGeom>
        </p:spPr>
      </p:pic>
      <p:pic>
        <p:nvPicPr>
          <p:cNvPr id="12" name="pic_gang_1">
            <a:extLst>
              <a:ext uri="{FF2B5EF4-FFF2-40B4-BE49-F238E27FC236}">
                <a16:creationId xmlns:a16="http://schemas.microsoft.com/office/drawing/2014/main" id="{D22D30A0-6B65-4AAC-89AD-C8AA2DFF0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1" cy="1585415"/>
          </a:xfrm>
          <a:prstGeom prst="rect">
            <a:avLst/>
          </a:prstGeom>
        </p:spPr>
      </p:pic>
      <p:pic>
        <p:nvPicPr>
          <p:cNvPr id="14" name="pic_gang_2">
            <a:extLst>
              <a:ext uri="{FF2B5EF4-FFF2-40B4-BE49-F238E27FC236}">
                <a16:creationId xmlns:a16="http://schemas.microsoft.com/office/drawing/2014/main" id="{1F20E4F6-3CCF-46FA-8157-2B5FAB7E87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0" cy="158541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7F3205-0685-49F2-9F54-278191860230}"/>
              </a:ext>
            </a:extLst>
          </p:cNvPr>
          <p:cNvCxnSpPr/>
          <p:nvPr/>
        </p:nvCxnSpPr>
        <p:spPr>
          <a:xfrm>
            <a:off x="3682747" y="4623782"/>
            <a:ext cx="9816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EAA9A0-AB0F-42E6-8617-768467A178EF}"/>
              </a:ext>
            </a:extLst>
          </p:cNvPr>
          <p:cNvSpPr/>
          <p:nvPr/>
        </p:nvSpPr>
        <p:spPr>
          <a:xfrm>
            <a:off x="4753535" y="1769268"/>
            <a:ext cx="3655314" cy="5507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Parallel threads together as a “gang”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535F0A-FFB8-4197-9386-797B747A7913}"/>
              </a:ext>
            </a:extLst>
          </p:cNvPr>
          <p:cNvSpPr/>
          <p:nvPr/>
        </p:nvSpPr>
        <p:spPr>
          <a:xfrm>
            <a:off x="4753535" y="2485330"/>
            <a:ext cx="3655314" cy="630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 does not start until there are enough cores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97E6F-6DA0-4B10-8D32-45401D7DEE5C}"/>
              </a:ext>
            </a:extLst>
          </p:cNvPr>
          <p:cNvSpPr txBox="1"/>
          <p:nvPr/>
        </p:nvSpPr>
        <p:spPr>
          <a:xfrm>
            <a:off x="925181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B0BD8-52C8-46F0-8E26-10DF15A15174}"/>
              </a:ext>
            </a:extLst>
          </p:cNvPr>
          <p:cNvSpPr txBox="1"/>
          <p:nvPr/>
        </p:nvSpPr>
        <p:spPr>
          <a:xfrm>
            <a:off x="5255133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G</a:t>
            </a:r>
            <a:r>
              <a:rPr lang="en-GB" sz="1350" dirty="0"/>
              <a:t>a</a:t>
            </a:r>
            <a:r>
              <a:rPr lang="en-150" sz="1350"/>
              <a:t>n</a:t>
            </a:r>
            <a:r>
              <a:rPr lang="en-GB" sz="1350" dirty="0"/>
              <a:t>g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41DEECE-59B1-4CAC-BD06-A76AD6E7BB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74" y="3738562"/>
            <a:ext cx="1142999" cy="254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DFD00F05-6B31-41B8-AD1F-0BE64713CC75}"/>
              </a:ext>
            </a:extLst>
          </p:cNvPr>
          <p:cNvGrpSpPr/>
          <p:nvPr/>
        </p:nvGrpSpPr>
        <p:grpSpPr>
          <a:xfrm>
            <a:off x="4488381" y="5008229"/>
            <a:ext cx="1081909" cy="700589"/>
            <a:chOff x="4488381" y="5008229"/>
            <a:chExt cx="1081909" cy="7005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DB7C8A-35C7-4943-84FF-5D419002FA1B}"/>
                </a:ext>
              </a:extLst>
            </p:cNvPr>
            <p:cNvSpPr txBox="1"/>
            <p:nvPr/>
          </p:nvSpPr>
          <p:spPr>
            <a:xfrm>
              <a:off x="4488381" y="5385653"/>
              <a:ext cx="9067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5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IDLE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13202E-DFCE-4F12-87B3-8C997BE18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5339" y="5008229"/>
              <a:ext cx="494951" cy="377424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009D769-089F-4C49-A9A3-4154F6117CFE}"/>
              </a:ext>
            </a:extLst>
          </p:cNvPr>
          <p:cNvSpPr/>
          <p:nvPr/>
        </p:nvSpPr>
        <p:spPr>
          <a:xfrm>
            <a:off x="3797860" y="5433716"/>
            <a:ext cx="4315258" cy="668522"/>
          </a:xfrm>
          <a:custGeom>
            <a:avLst/>
            <a:gdLst>
              <a:gd name="connsiteX0" fmla="*/ 0 w 4219662"/>
              <a:gd name="connsiteY0" fmla="*/ 75501 h 743265"/>
              <a:gd name="connsiteX1" fmla="*/ 1359016 w 4219662"/>
              <a:gd name="connsiteY1" fmla="*/ 645952 h 743265"/>
              <a:gd name="connsiteX2" fmla="*/ 3397541 w 4219662"/>
              <a:gd name="connsiteY2" fmla="*/ 679508 h 743265"/>
              <a:gd name="connsiteX3" fmla="*/ 4219662 w 4219662"/>
              <a:gd name="connsiteY3" fmla="*/ 0 h 743265"/>
              <a:gd name="connsiteX0" fmla="*/ 0 w 4219662"/>
              <a:gd name="connsiteY0" fmla="*/ 75501 h 761073"/>
              <a:gd name="connsiteX1" fmla="*/ 1359016 w 4219662"/>
              <a:gd name="connsiteY1" fmla="*/ 645952 h 761073"/>
              <a:gd name="connsiteX2" fmla="*/ 3397541 w 4219662"/>
              <a:gd name="connsiteY2" fmla="*/ 679508 h 761073"/>
              <a:gd name="connsiteX3" fmla="*/ 4219662 w 4219662"/>
              <a:gd name="connsiteY3" fmla="*/ 0 h 761073"/>
              <a:gd name="connsiteX0" fmla="*/ 0 w 4219662"/>
              <a:gd name="connsiteY0" fmla="*/ 75501 h 761073"/>
              <a:gd name="connsiteX1" fmla="*/ 1359016 w 4219662"/>
              <a:gd name="connsiteY1" fmla="*/ 645952 h 761073"/>
              <a:gd name="connsiteX2" fmla="*/ 3397541 w 4219662"/>
              <a:gd name="connsiteY2" fmla="*/ 679508 h 761073"/>
              <a:gd name="connsiteX3" fmla="*/ 4219662 w 4219662"/>
              <a:gd name="connsiteY3" fmla="*/ 0 h 761073"/>
              <a:gd name="connsiteX0" fmla="*/ 0 w 4219662"/>
              <a:gd name="connsiteY0" fmla="*/ 75501 h 761073"/>
              <a:gd name="connsiteX1" fmla="*/ 1359016 w 4219662"/>
              <a:gd name="connsiteY1" fmla="*/ 645952 h 761073"/>
              <a:gd name="connsiteX2" fmla="*/ 3397541 w 4219662"/>
              <a:gd name="connsiteY2" fmla="*/ 679508 h 761073"/>
              <a:gd name="connsiteX3" fmla="*/ 4219662 w 4219662"/>
              <a:gd name="connsiteY3" fmla="*/ 0 h 761073"/>
              <a:gd name="connsiteX0" fmla="*/ 0 w 4219662"/>
              <a:gd name="connsiteY0" fmla="*/ 75501 h 755352"/>
              <a:gd name="connsiteX1" fmla="*/ 998290 w 4219662"/>
              <a:gd name="connsiteY1" fmla="*/ 671119 h 755352"/>
              <a:gd name="connsiteX2" fmla="*/ 3397541 w 4219662"/>
              <a:gd name="connsiteY2" fmla="*/ 679508 h 755352"/>
              <a:gd name="connsiteX3" fmla="*/ 4219662 w 4219662"/>
              <a:gd name="connsiteY3" fmla="*/ 0 h 755352"/>
              <a:gd name="connsiteX0" fmla="*/ 0 w 4219662"/>
              <a:gd name="connsiteY0" fmla="*/ 75501 h 755352"/>
              <a:gd name="connsiteX1" fmla="*/ 998290 w 4219662"/>
              <a:gd name="connsiteY1" fmla="*/ 671119 h 755352"/>
              <a:gd name="connsiteX2" fmla="*/ 3397541 w 4219662"/>
              <a:gd name="connsiteY2" fmla="*/ 679508 h 755352"/>
              <a:gd name="connsiteX3" fmla="*/ 4219662 w 4219662"/>
              <a:gd name="connsiteY3" fmla="*/ 0 h 755352"/>
              <a:gd name="connsiteX0" fmla="*/ 0 w 4162512"/>
              <a:gd name="connsiteY0" fmla="*/ 56451 h 756465"/>
              <a:gd name="connsiteX1" fmla="*/ 941140 w 4162512"/>
              <a:gd name="connsiteY1" fmla="*/ 671119 h 756465"/>
              <a:gd name="connsiteX2" fmla="*/ 3340391 w 4162512"/>
              <a:gd name="connsiteY2" fmla="*/ 679508 h 756465"/>
              <a:gd name="connsiteX3" fmla="*/ 4162512 w 4162512"/>
              <a:gd name="connsiteY3" fmla="*/ 0 h 756465"/>
              <a:gd name="connsiteX0" fmla="*/ 0 w 4314912"/>
              <a:gd name="connsiteY0" fmla="*/ 0 h 695974"/>
              <a:gd name="connsiteX1" fmla="*/ 941140 w 4314912"/>
              <a:gd name="connsiteY1" fmla="*/ 614668 h 695974"/>
              <a:gd name="connsiteX2" fmla="*/ 3340391 w 4314912"/>
              <a:gd name="connsiteY2" fmla="*/ 623057 h 695974"/>
              <a:gd name="connsiteX3" fmla="*/ 4314912 w 4314912"/>
              <a:gd name="connsiteY3" fmla="*/ 5462 h 695974"/>
              <a:gd name="connsiteX0" fmla="*/ 0 w 4315258"/>
              <a:gd name="connsiteY0" fmla="*/ 0 h 695974"/>
              <a:gd name="connsiteX1" fmla="*/ 941140 w 4315258"/>
              <a:gd name="connsiteY1" fmla="*/ 614668 h 695974"/>
              <a:gd name="connsiteX2" fmla="*/ 3340391 w 4315258"/>
              <a:gd name="connsiteY2" fmla="*/ 623057 h 695974"/>
              <a:gd name="connsiteX3" fmla="*/ 4314912 w 4315258"/>
              <a:gd name="connsiteY3" fmla="*/ 5462 h 695974"/>
              <a:gd name="connsiteX0" fmla="*/ 0 w 4315254"/>
              <a:gd name="connsiteY0" fmla="*/ 0 h 677418"/>
              <a:gd name="connsiteX1" fmla="*/ 941140 w 4315254"/>
              <a:gd name="connsiteY1" fmla="*/ 614668 h 677418"/>
              <a:gd name="connsiteX2" fmla="*/ 3340391 w 4315254"/>
              <a:gd name="connsiteY2" fmla="*/ 623057 h 677418"/>
              <a:gd name="connsiteX3" fmla="*/ 4314912 w 4315254"/>
              <a:gd name="connsiteY3" fmla="*/ 5462 h 677418"/>
              <a:gd name="connsiteX0" fmla="*/ 0 w 4315258"/>
              <a:gd name="connsiteY0" fmla="*/ 0 h 668522"/>
              <a:gd name="connsiteX1" fmla="*/ 941140 w 4315258"/>
              <a:gd name="connsiteY1" fmla="*/ 552756 h 668522"/>
              <a:gd name="connsiteX2" fmla="*/ 3340391 w 4315258"/>
              <a:gd name="connsiteY2" fmla="*/ 623057 h 668522"/>
              <a:gd name="connsiteX3" fmla="*/ 4314912 w 4315258"/>
              <a:gd name="connsiteY3" fmla="*/ 5462 h 66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5258" h="668522">
                <a:moveTo>
                  <a:pt x="0" y="0"/>
                </a:moveTo>
                <a:cubicBezTo>
                  <a:pt x="2097" y="260058"/>
                  <a:pt x="384408" y="448913"/>
                  <a:pt x="941140" y="552756"/>
                </a:cubicBezTo>
                <a:cubicBezTo>
                  <a:pt x="1497872" y="656599"/>
                  <a:pt x="2778096" y="714273"/>
                  <a:pt x="3340391" y="623057"/>
                </a:cubicBezTo>
                <a:cubicBezTo>
                  <a:pt x="3902686" y="531841"/>
                  <a:pt x="4329156" y="343556"/>
                  <a:pt x="4314912" y="5462"/>
                </a:cubicBez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2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More efficient synchronization</a:t>
            </a:r>
          </a:p>
          <a:p>
            <a:r>
              <a:rPr lang="en-GB" sz="1800" dirty="0"/>
              <a:t>Reduces variability in the execution</a:t>
            </a:r>
          </a:p>
          <a:p>
            <a:r>
              <a:rPr lang="en-GB" sz="1800" dirty="0"/>
              <a:t>Avoids overhead when loading initial data</a:t>
            </a:r>
          </a:p>
          <a:p>
            <a:r>
              <a:rPr lang="en-GB" sz="180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791" y="3787994"/>
            <a:ext cx="3048197" cy="1694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429" y="3787994"/>
            <a:ext cx="3048197" cy="1694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105084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5435036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a</a:t>
            </a:r>
            <a:r>
              <a:rPr lang="en-150" sz="1350" dirty="0"/>
              <a:t>n</a:t>
            </a:r>
            <a:r>
              <a:rPr lang="en-GB" sz="1350" dirty="0"/>
              <a:t>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4070320" y="4536355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52" y="3738693"/>
            <a:ext cx="2221125" cy="1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64" y="2052277"/>
            <a:ext cx="5311536" cy="2045132"/>
          </a:xfrm>
        </p:spPr>
        <p:txBody>
          <a:bodyPr>
            <a:normAutofit/>
          </a:bodyPr>
          <a:lstStyle/>
          <a:p>
            <a:r>
              <a:rPr lang="en-GB" sz="1800" b="1" dirty="0"/>
              <a:t>Rigid</a:t>
            </a:r>
            <a:r>
              <a:rPr lang="en-GB" sz="1800" dirty="0"/>
              <a:t>: number of cores set by programmer</a:t>
            </a:r>
          </a:p>
          <a:p>
            <a:r>
              <a:rPr lang="en-GB" sz="1800" b="1" dirty="0"/>
              <a:t>Moldable</a:t>
            </a:r>
            <a:r>
              <a:rPr lang="en-GB" sz="1800" dirty="0"/>
              <a:t>: number of cores assigned when job is dispatched</a:t>
            </a:r>
          </a:p>
          <a:p>
            <a:r>
              <a:rPr lang="en-GB" sz="1800" b="1" dirty="0"/>
              <a:t>Malleable</a:t>
            </a:r>
            <a:r>
              <a:rPr lang="en-GB" sz="1800" dirty="0"/>
              <a:t>: number of cores can change during runtime</a:t>
            </a:r>
            <a:endParaRPr lang="en-GB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3"/>
            <a:ext cx="5224628" cy="1920621"/>
          </a:xfrm>
          <a:prstGeom prst="rect">
            <a:avLst/>
          </a:prstGeom>
        </p:spPr>
      </p:pic>
      <p:pic>
        <p:nvPicPr>
          <p:cNvPr id="7" name="cores_2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4"/>
            <a:ext cx="5224626" cy="1920620"/>
          </a:xfrm>
          <a:prstGeom prst="rect">
            <a:avLst/>
          </a:prstGeom>
        </p:spPr>
      </p:pic>
      <p:pic>
        <p:nvPicPr>
          <p:cNvPr id="12" name="cores_1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0"/>
            <a:ext cx="5221265" cy="191938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3"/>
            <a:ext cx="5224626" cy="192062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028DB30-3CE3-4319-A93F-0FF444D58F71}"/>
              </a:ext>
            </a:extLst>
          </p:cNvPr>
          <p:cNvGrpSpPr/>
          <p:nvPr/>
        </p:nvGrpSpPr>
        <p:grpSpPr>
          <a:xfrm>
            <a:off x="5075339" y="2038610"/>
            <a:ext cx="4045663" cy="369332"/>
            <a:chOff x="5075339" y="2038610"/>
            <a:chExt cx="404566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529FF-27E3-4490-A2DE-734975F57DD3}"/>
                </a:ext>
              </a:extLst>
            </p:cNvPr>
            <p:cNvSpPr txBox="1"/>
            <p:nvPr/>
          </p:nvSpPr>
          <p:spPr>
            <a:xfrm>
              <a:off x="6785810" y="2038610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👎Wastes resources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1D95C2-3D3F-4031-8B13-840F03446836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5075339" y="2221727"/>
              <a:ext cx="1710471" cy="1549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1B12A23-0145-4C62-8FFF-C5B60220212F}"/>
              </a:ext>
            </a:extLst>
          </p:cNvPr>
          <p:cNvGrpSpPr/>
          <p:nvPr/>
        </p:nvGrpSpPr>
        <p:grpSpPr>
          <a:xfrm>
            <a:off x="5394121" y="2982822"/>
            <a:ext cx="3726881" cy="369332"/>
            <a:chOff x="5394120" y="2656708"/>
            <a:chExt cx="37268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1CA8B-1933-4679-AC78-79060F4956A9}"/>
                </a:ext>
              </a:extLst>
            </p:cNvPr>
            <p:cNvSpPr txBox="1"/>
            <p:nvPr/>
          </p:nvSpPr>
          <p:spPr>
            <a:xfrm>
              <a:off x="6785810" y="2656708"/>
              <a:ext cx="2335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👎Hard to implement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B074333-2D0D-46FB-B9DD-F4CAAC5BA21A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394120" y="2841374"/>
              <a:ext cx="1391690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DEF8708-23B0-4FD5-BB8E-B77F84E1C75C}"/>
              </a:ext>
            </a:extLst>
          </p:cNvPr>
          <p:cNvSpPr/>
          <p:nvPr/>
        </p:nvSpPr>
        <p:spPr>
          <a:xfrm>
            <a:off x="571499" y="2330042"/>
            <a:ext cx="5419801" cy="687981"/>
          </a:xfrm>
          <a:prstGeom prst="ellipse">
            <a:avLst/>
          </a:prstGeom>
          <a:noFill/>
          <a:ln w="38100">
            <a:solidFill>
              <a:srgbClr val="00A6D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336DDA-476B-44DD-AF04-748FF1C45235}"/>
              </a:ext>
            </a:extLst>
          </p:cNvPr>
          <p:cNvGrpSpPr/>
          <p:nvPr/>
        </p:nvGrpSpPr>
        <p:grpSpPr>
          <a:xfrm>
            <a:off x="5519956" y="2470310"/>
            <a:ext cx="3617825" cy="369332"/>
            <a:chOff x="5519956" y="2411128"/>
            <a:chExt cx="3617825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124BA1-C9D0-4D01-89A3-919918CA3F8A}"/>
                </a:ext>
              </a:extLst>
            </p:cNvPr>
            <p:cNvSpPr txBox="1"/>
            <p:nvPr/>
          </p:nvSpPr>
          <p:spPr>
            <a:xfrm>
              <a:off x="6802589" y="2411128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</a:rPr>
                <a:t>👍Flexibility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3817295-3A7A-4B64-BFA4-A4B556FE6873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519956" y="2595794"/>
              <a:ext cx="1282633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2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3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452" y="2062979"/>
            <a:ext cx="8395096" cy="31104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193871" y="5599948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_gang_rigid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687" y="3566101"/>
            <a:ext cx="5241394" cy="1897192"/>
          </a:xfrm>
          <a:prstGeom prst="rect">
            <a:avLst/>
          </a:prstGeom>
        </p:spPr>
      </p:pic>
      <p:pic>
        <p:nvPicPr>
          <p:cNvPr id="8" name="pic_gang_bundl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pic>
        <p:nvPicPr>
          <p:cNvPr id="10" name="pic_gang_lp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1988202" y="5468683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R</a:t>
            </a:r>
            <a:r>
              <a:rPr lang="en-GB" sz="1350" dirty="0"/>
              <a:t>i</a:t>
            </a:r>
            <a:r>
              <a:rPr lang="en-150" sz="1350"/>
              <a:t>g</a:t>
            </a:r>
            <a:r>
              <a:rPr lang="en-GB" sz="1350" dirty="0"/>
              <a:t>i</a:t>
            </a:r>
            <a:r>
              <a:rPr lang="en-150" sz="1350"/>
              <a:t>d </a:t>
            </a:r>
            <a:r>
              <a:rPr lang="en-GB" sz="1350" dirty="0"/>
              <a:t>g</a:t>
            </a:r>
            <a:r>
              <a:rPr lang="en-150" sz="1350"/>
              <a:t>a</a:t>
            </a:r>
            <a:r>
              <a:rPr lang="en-GB" sz="1350" dirty="0"/>
              <a:t>n</a:t>
            </a:r>
            <a:r>
              <a:rPr lang="en-150" sz="1350"/>
              <a:t>g scheduling</a:t>
            </a:r>
            <a:endParaRPr lang="en-GB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B</a:t>
            </a:r>
            <a:r>
              <a:rPr lang="en-150" sz="1350"/>
              <a:t>u</a:t>
            </a:r>
            <a:r>
              <a:rPr lang="en-GB" sz="1350" dirty="0"/>
              <a:t>n</a:t>
            </a:r>
            <a:r>
              <a:rPr lang="en-150" sz="1350"/>
              <a:t>d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 </a:t>
            </a:r>
            <a:r>
              <a:rPr lang="en-GB" sz="1350" dirty="0"/>
              <a:t>m</a:t>
            </a:r>
            <a:r>
              <a:rPr lang="en-150" sz="1350"/>
              <a:t>o</a:t>
            </a:r>
            <a:r>
              <a:rPr lang="en-GB" sz="1350" dirty="0"/>
              <a:t>d</a:t>
            </a:r>
            <a:r>
              <a:rPr lang="en-150" sz="1350"/>
              <a:t>e</a:t>
            </a:r>
            <a:r>
              <a:rPr lang="en-GB" sz="1350" dirty="0"/>
              <a:t>l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m</a:t>
            </a:r>
            <a:r>
              <a:rPr lang="en-150" sz="1350"/>
              <a:t>i</a:t>
            </a:r>
            <a:r>
              <a:rPr lang="en-GB" sz="1350" dirty="0"/>
              <a:t>t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-Preemptive scheduling</a:t>
            </a:r>
            <a:endParaRPr lang="en-GB" sz="13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3771" y="3959128"/>
            <a:ext cx="2998995" cy="1111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3688816" y="3429000"/>
            <a:ext cx="9067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3064044" y="3688558"/>
            <a:ext cx="674789" cy="60007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4019700" y="5063273"/>
            <a:ext cx="665318" cy="464048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178957" y="5859506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4595607" y="5461896"/>
            <a:ext cx="942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Job-level fixed-priority scheduling (JLFP) for gang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5"/>
            <a:ext cx="7886700" cy="15699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4028639" y="348212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639" y="3482122"/>
                <a:ext cx="1276663" cy="300082"/>
              </a:xfrm>
              <a:prstGeom prst="rect">
                <a:avLst/>
              </a:prstGeom>
              <a:blipFill>
                <a:blip r:embed="rId7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4028640" y="3482209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 dirty="0"/>
                  <a:t>S</a:t>
                </a:r>
                <a:r>
                  <a:rPr lang="en-GB" sz="1350" dirty="0"/>
                  <a:t>c</a:t>
                </a:r>
                <a:r>
                  <a:rPr lang="en-150" sz="1350" dirty="0"/>
                  <a:t>h</a:t>
                </a:r>
                <a:r>
                  <a:rPr lang="en-GB" sz="1350" dirty="0"/>
                  <a:t>e</a:t>
                </a:r>
                <a:r>
                  <a:rPr lang="en-150" sz="1350" dirty="0"/>
                  <a:t>d</a:t>
                </a:r>
                <a:r>
                  <a:rPr lang="en-GB" sz="1350" dirty="0"/>
                  <a:t>u</a:t>
                </a:r>
                <a:r>
                  <a:rPr lang="en-150" sz="1350" dirty="0"/>
                  <a:t>l</a:t>
                </a:r>
                <a:r>
                  <a:rPr lang="en-GB" sz="1350" dirty="0"/>
                  <a:t>i</a:t>
                </a:r>
                <a:r>
                  <a:rPr lang="en-150" sz="1350" dirty="0"/>
                  <a:t>n</a:t>
                </a:r>
                <a:r>
                  <a:rPr lang="en-GB" sz="1350" dirty="0"/>
                  <a:t>g</a:t>
                </a:r>
                <a:r>
                  <a:rPr lang="en-150" sz="13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640" y="3482209"/>
                <a:ext cx="1276663" cy="300082"/>
              </a:xfrm>
              <a:prstGeom prst="rect">
                <a:avLst/>
              </a:prstGeom>
              <a:blipFill>
                <a:blip r:embed="rId8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560786" y="3482209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J</a:t>
            </a:r>
            <a:r>
              <a:rPr lang="en-GB" sz="1350" dirty="0"/>
              <a:t>L</a:t>
            </a:r>
            <a:r>
              <a:rPr lang="en-150" sz="1350"/>
              <a:t>F</a:t>
            </a:r>
            <a:r>
              <a:rPr lang="en-GB" sz="1350" dirty="0"/>
              <a:t>P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718864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718864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130440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130440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57597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57597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3553</TotalTime>
  <Words>1874</Words>
  <Application>Microsoft Office PowerPoint</Application>
  <PresentationFormat>On-screen Show (4:3)</PresentationFormat>
  <Paragraphs>720</Paragraphs>
  <Slides>32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Schedulability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Job-level fixed-priority scheduling (JLFP) for gang</vt:lpstr>
      <vt:lpstr>Previous work</vt:lpstr>
      <vt:lpstr>Our work</vt:lpstr>
      <vt:lpstr>Project goals</vt:lpstr>
      <vt:lpstr>Agenda</vt:lpstr>
      <vt:lpstr>Schedule abstraction graph</vt:lpstr>
      <vt:lpstr>Extending SAG</vt:lpstr>
      <vt:lpstr>New state representation</vt:lpstr>
      <vt:lpstr>New SAG expansion rules</vt:lpstr>
      <vt:lpstr>New SAG expansion rules</vt:lpstr>
      <vt:lpstr>New SAG merge rules</vt:lpstr>
      <vt:lpstr>Our analysis results</vt:lpstr>
      <vt:lpstr>Our analysis results</vt:lpstr>
      <vt:lpstr>Agenda</vt:lpstr>
      <vt:lpstr>JLFP limitations with moldable gang</vt:lpstr>
      <vt:lpstr>Reservation-based gang scheduler</vt:lpstr>
      <vt:lpstr>Results JLFP vs ResG in simulator</vt:lpstr>
      <vt:lpstr>Conclusions</vt:lpstr>
      <vt:lpstr>Summary</vt:lpstr>
      <vt:lpstr>Next steps</vt:lpstr>
      <vt:lpstr>Questions?</vt:lpstr>
      <vt:lpstr>How does SAG work?</vt:lpstr>
      <vt:lpstr>SAG analysis changes for gang</vt:lpstr>
      <vt:lpstr>Colours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357</cp:revision>
  <dcterms:created xsi:type="dcterms:W3CDTF">2020-05-19T11:12:13Z</dcterms:created>
  <dcterms:modified xsi:type="dcterms:W3CDTF">2020-08-20T20:53:27Z</dcterms:modified>
</cp:coreProperties>
</file>